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sldIdLst>
    <p:sldId id="256" r:id="rId2"/>
    <p:sldId id="258" r:id="rId3"/>
    <p:sldId id="264" r:id="rId4"/>
    <p:sldId id="265" r:id="rId5"/>
    <p:sldId id="259" r:id="rId6"/>
    <p:sldId id="263" r:id="rId7"/>
    <p:sldId id="266" r:id="rId8"/>
    <p:sldId id="267" r:id="rId9"/>
    <p:sldId id="268" r:id="rId10"/>
    <p:sldId id="269" r:id="rId11"/>
    <p:sldId id="270" r:id="rId12"/>
    <p:sldId id="271" r:id="rId13"/>
    <p:sldId id="272" r:id="rId14"/>
    <p:sldId id="273" r:id="rId15"/>
    <p:sldId id="274" r:id="rId16"/>
    <p:sldId id="275" r:id="rId17"/>
    <p:sldId id="276" r:id="rId18"/>
    <p:sldId id="277" r:id="rId19"/>
    <p:sldId id="278" r:id="rId20"/>
    <p:sldId id="279" r:id="rId21"/>
    <p:sldId id="280" r:id="rId22"/>
    <p:sldId id="281" r:id="rId23"/>
    <p:sldId id="282" r:id="rId24"/>
    <p:sldId id="283" r:id="rId25"/>
    <p:sldId id="284" r:id="rId26"/>
    <p:sldId id="285" r:id="rId27"/>
    <p:sldId id="286" r:id="rId28"/>
    <p:sldId id="287" r:id="rId29"/>
    <p:sldId id="288" r:id="rId30"/>
    <p:sldId id="289" r:id="rId31"/>
    <p:sldId id="290" r:id="rId32"/>
    <p:sldId id="291" r:id="rId33"/>
  </p:sldIdLst>
  <p:sldSz cx="9144000" cy="6858000" type="screen4x3"/>
  <p:notesSz cx="6858000" cy="9144000"/>
  <p:embeddedFontLst>
    <p:embeddedFont>
      <p:font typeface="Century Gothic" pitchFamily="34" charset="0"/>
      <p:regular r:id="rId34"/>
      <p:bold r:id="rId35"/>
      <p:italic r:id="rId36"/>
      <p:boldItalic r:id="rId37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14CAB"/>
    <a:srgbClr val="1A3C88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vertBarState="maximized">
    <p:restoredLeft sz="15620"/>
    <p:restoredTop sz="94660"/>
  </p:normalViewPr>
  <p:slideViewPr>
    <p:cSldViewPr showGuides="1">
      <p:cViewPr varScale="1">
        <p:scale>
          <a:sx n="67" d="100"/>
          <a:sy n="67" d="100"/>
        </p:scale>
        <p:origin x="-90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75" d="100"/>
        <a:sy n="75" d="100"/>
      </p:scale>
      <p:origin x="0" y="2736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font" Target="fonts/font1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font" Target="fonts/font4.fntdata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font" Target="fonts/font3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font" Target="fonts/font2.fntdata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8C3B9D-8904-4914-9D17-CDC6DC2AE8E4}" type="datetimeFigureOut">
              <a:rPr lang="en-US" smtClean="0"/>
              <a:pPr/>
              <a:t>10/23/2010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BBE9F-F468-4177-908D-4619A289DCD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4991191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8C3B9D-8904-4914-9D17-CDC6DC2AE8E4}" type="datetimeFigureOut">
              <a:rPr lang="en-US" smtClean="0"/>
              <a:pPr/>
              <a:t>10/23/2010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BBE9F-F468-4177-908D-4619A289DCD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2205368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8C3B9D-8904-4914-9D17-CDC6DC2AE8E4}" type="datetimeFigureOut">
              <a:rPr lang="en-US" smtClean="0"/>
              <a:pPr/>
              <a:t>10/23/2010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BBE9F-F468-4177-908D-4619A289DCD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4094564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8C3B9D-8904-4914-9D17-CDC6DC2AE8E4}" type="datetimeFigureOut">
              <a:rPr lang="en-US" smtClean="0"/>
              <a:pPr/>
              <a:t>10/23/2010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BBE9F-F468-4177-908D-4619A289DCD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7065498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8C3B9D-8904-4914-9D17-CDC6DC2AE8E4}" type="datetimeFigureOut">
              <a:rPr lang="en-US" smtClean="0"/>
              <a:pPr/>
              <a:t>10/23/2010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BBE9F-F468-4177-908D-4619A289DCD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2257631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8C3B9D-8904-4914-9D17-CDC6DC2AE8E4}" type="datetimeFigureOut">
              <a:rPr lang="en-US" smtClean="0"/>
              <a:pPr/>
              <a:t>10/23/2010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BBE9F-F468-4177-908D-4619A289DCD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2141034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8C3B9D-8904-4914-9D17-CDC6DC2AE8E4}" type="datetimeFigureOut">
              <a:rPr lang="en-US" smtClean="0"/>
              <a:pPr/>
              <a:t>10/23/2010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BBE9F-F468-4177-908D-4619A289DCD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569265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8C3B9D-8904-4914-9D17-CDC6DC2AE8E4}" type="datetimeFigureOut">
              <a:rPr lang="en-US" smtClean="0"/>
              <a:pPr/>
              <a:t>10/23/2010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BBE9F-F468-4177-908D-4619A289DCD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7587755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8C3B9D-8904-4914-9D17-CDC6DC2AE8E4}" type="datetimeFigureOut">
              <a:rPr lang="en-US" smtClean="0"/>
              <a:pPr/>
              <a:t>10/23/2010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BBE9F-F468-4177-908D-4619A289DCD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7245280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8C3B9D-8904-4914-9D17-CDC6DC2AE8E4}" type="datetimeFigureOut">
              <a:rPr lang="en-US" smtClean="0"/>
              <a:pPr/>
              <a:t>10/23/2010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BBE9F-F468-4177-908D-4619A289DCD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3455747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8C3B9D-8904-4914-9D17-CDC6DC2AE8E4}" type="datetimeFigureOut">
              <a:rPr lang="en-US" smtClean="0"/>
              <a:pPr/>
              <a:t>10/23/2010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BBE9F-F468-4177-908D-4619A289DCD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9307844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214CAB"/>
            </a:gs>
            <a:gs pos="100000">
              <a:schemeClr val="bg2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8C3B9D-8904-4914-9D17-CDC6DC2AE8E4}" type="datetimeFigureOut">
              <a:rPr lang="en-US" smtClean="0"/>
              <a:pPr/>
              <a:t>10/23/2010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7BBE9F-F468-4177-908D-4619A289DCD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14060180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2693987"/>
            <a:ext cx="7772400" cy="1470025"/>
          </a:xfrm>
        </p:spPr>
        <p:txBody>
          <a:bodyPr/>
          <a:lstStyle/>
          <a:p>
            <a:r>
              <a:rPr lang="ru-RU" b="1" dirty="0" smtClean="0"/>
              <a:t>ПОЧЕМУ НЕОБХОДИМ ДУХОВНЫЙ РОСТ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964399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Autofit/>
          </a:bodyPr>
          <a:lstStyle/>
          <a:p>
            <a:r>
              <a:rPr lang="ru-RU" sz="3600" b="1" dirty="0"/>
              <a:t>Глобальные последствия </a:t>
            </a:r>
            <a:r>
              <a:rPr lang="ru-RU" sz="3600" b="1" dirty="0" smtClean="0"/>
              <a:t>греха</a:t>
            </a:r>
            <a:r>
              <a:rPr lang="en-US" sz="3600" b="1" dirty="0" smtClean="0"/>
              <a:t>:</a:t>
            </a:r>
            <a:br>
              <a:rPr lang="en-US" sz="3600" b="1" dirty="0" smtClean="0"/>
            </a:br>
            <a:r>
              <a:rPr lang="ru-RU" sz="3600" b="1" dirty="0"/>
              <a:t>Лживость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43000"/>
            <a:ext cx="9144000" cy="5715000"/>
          </a:xfrm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ru-RU" dirty="0" smtClean="0"/>
              <a:t>И </a:t>
            </a:r>
            <a:r>
              <a:rPr lang="ru-RU" dirty="0"/>
              <a:t>сказал: кто сказал тебе, что ты наг? не ел ли ты от дерева, с которого Я запретил тебе есть? </a:t>
            </a:r>
            <a:r>
              <a:rPr lang="ru-RU" baseline="30000" dirty="0"/>
              <a:t>12</a:t>
            </a:r>
            <a:r>
              <a:rPr lang="ru-RU" dirty="0"/>
              <a:t> Адам сказал: жена, которую Ты мне дал, она дала мне от дерева, и я ел. </a:t>
            </a:r>
            <a:r>
              <a:rPr lang="ru-RU" baseline="30000" dirty="0"/>
              <a:t>13</a:t>
            </a:r>
            <a:r>
              <a:rPr lang="ru-RU" dirty="0"/>
              <a:t> И сказал Господь Бог жене: что ты это сделала? Жена сказала: змей обольстил меня, и я ела</a:t>
            </a:r>
            <a:r>
              <a:rPr lang="ru-RU" dirty="0" smtClean="0"/>
              <a:t>.</a:t>
            </a:r>
            <a:endParaRPr lang="en-US" dirty="0" smtClean="0"/>
          </a:p>
          <a:p>
            <a:pPr marL="0" indent="0" algn="r">
              <a:buNone/>
            </a:pPr>
            <a:r>
              <a:rPr lang="ru-RU" b="1" dirty="0"/>
              <a:t>Быт 3:11-13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485069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43000"/>
            <a:ext cx="9144000" cy="5715000"/>
          </a:xfrm>
        </p:spPr>
        <p:txBody>
          <a:bodyPr anchor="t">
            <a:normAutofit/>
          </a:bodyPr>
          <a:lstStyle/>
          <a:p>
            <a:pPr marL="571500" indent="-571500">
              <a:buFont typeface="+mj-lt"/>
              <a:buAutoNum type="romanUcPeriod"/>
            </a:pPr>
            <a:r>
              <a:rPr lang="ru-RU" sz="3600" b="1" dirty="0"/>
              <a:t>Глобальные последствия </a:t>
            </a:r>
            <a:r>
              <a:rPr lang="ru-RU" sz="3600" b="1" dirty="0" smtClean="0"/>
              <a:t>греха</a:t>
            </a:r>
            <a:endParaRPr lang="en-US" sz="3600" b="1" dirty="0" smtClean="0"/>
          </a:p>
          <a:p>
            <a:pPr marL="971550" lvl="1" indent="-571500">
              <a:buFont typeface="+mj-lt"/>
              <a:buAutoNum type="alphaUcPeriod"/>
            </a:pPr>
            <a:r>
              <a:rPr lang="ru-RU" sz="3200" b="1" dirty="0"/>
              <a:t>Претензия на </a:t>
            </a:r>
            <a:r>
              <a:rPr lang="ru-RU" sz="3200" b="1" dirty="0" smtClean="0"/>
              <a:t>самозначимость</a:t>
            </a:r>
            <a:endParaRPr lang="en-US" sz="3200" b="1" dirty="0" smtClean="0"/>
          </a:p>
          <a:p>
            <a:pPr marL="971550" lvl="1" indent="-571500">
              <a:buFont typeface="+mj-lt"/>
              <a:buAutoNum type="alphaUcPeriod"/>
            </a:pPr>
            <a:r>
              <a:rPr lang="ru-RU" sz="3200" b="1" dirty="0" smtClean="0"/>
              <a:t>Страх</a:t>
            </a:r>
            <a:endParaRPr lang="en-US" sz="3200" b="1" dirty="0" smtClean="0"/>
          </a:p>
          <a:p>
            <a:pPr marL="971550" lvl="1" indent="-571500">
              <a:buFont typeface="+mj-lt"/>
              <a:buAutoNum type="alphaUcPeriod"/>
            </a:pPr>
            <a:r>
              <a:rPr lang="ru-RU" sz="3200" b="1" dirty="0" smtClean="0"/>
              <a:t>Лживость</a:t>
            </a:r>
            <a:endParaRPr lang="en-US" sz="3200" b="1" dirty="0" smtClean="0"/>
          </a:p>
          <a:p>
            <a:pPr marL="971550" lvl="1" indent="-571500">
              <a:buFont typeface="+mj-lt"/>
              <a:buAutoNum type="alphaUcPeriod"/>
            </a:pPr>
            <a:r>
              <a:rPr lang="ru-RU" sz="3200" b="1" dirty="0"/>
              <a:t>Самоцентризм</a:t>
            </a:r>
            <a:endParaRPr lang="en-US" sz="3200" dirty="0"/>
          </a:p>
        </p:txBody>
      </p:sp>
      <p:sp>
        <p:nvSpPr>
          <p:cNvPr id="5" name="Title 3"/>
          <p:cNvSpPr txBox="1">
            <a:spLocks/>
          </p:cNvSpPr>
          <p:nvPr/>
        </p:nvSpPr>
        <p:spPr>
          <a:xfrm>
            <a:off x="0" y="0"/>
            <a:ext cx="91440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ПОЧЕМУ НЕОБХОДИМ ДУХОВНЫЙ РОСТ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375959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Autofit/>
          </a:bodyPr>
          <a:lstStyle/>
          <a:p>
            <a:r>
              <a:rPr lang="ru-RU" sz="3600" b="1" dirty="0"/>
              <a:t>Глобальные последствия </a:t>
            </a:r>
            <a:r>
              <a:rPr lang="ru-RU" sz="3600" b="1" dirty="0" smtClean="0"/>
              <a:t>греха</a:t>
            </a:r>
            <a:r>
              <a:rPr lang="en-US" sz="3600" b="1" dirty="0" smtClean="0"/>
              <a:t>:</a:t>
            </a:r>
            <a:br>
              <a:rPr lang="en-US" sz="3600" b="1" dirty="0" smtClean="0"/>
            </a:br>
            <a:r>
              <a:rPr lang="ru-RU" sz="3600" b="1" dirty="0"/>
              <a:t>Самоцентризм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143000"/>
            <a:ext cx="8686800" cy="5715000"/>
          </a:xfrm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ru-RU" dirty="0" smtClean="0"/>
              <a:t>И </a:t>
            </a:r>
            <a:r>
              <a:rPr lang="ru-RU" dirty="0"/>
              <a:t>сказал: кто сказал тебе, что ты наг? не ел ли ты от дерева, с которого Я запретил тебе есть? </a:t>
            </a:r>
            <a:r>
              <a:rPr lang="ru-RU" baseline="30000" dirty="0"/>
              <a:t>12</a:t>
            </a:r>
            <a:r>
              <a:rPr lang="ru-RU" dirty="0"/>
              <a:t> Адам сказал: жена, которую Ты мне дал, она дала мне от дерева, и я ел. </a:t>
            </a:r>
            <a:endParaRPr lang="en-US" dirty="0" smtClean="0"/>
          </a:p>
          <a:p>
            <a:pPr marL="0" indent="0" algn="r">
              <a:buNone/>
            </a:pPr>
            <a:r>
              <a:rPr lang="ru-RU" b="1" dirty="0"/>
              <a:t>Быт 3:11-12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571217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Autofit/>
          </a:bodyPr>
          <a:lstStyle/>
          <a:p>
            <a:r>
              <a:rPr lang="ru-RU" sz="3600" b="1" dirty="0"/>
              <a:t>Глобальные последствия </a:t>
            </a:r>
            <a:r>
              <a:rPr lang="ru-RU" sz="3600" b="1" dirty="0" smtClean="0"/>
              <a:t>греха</a:t>
            </a:r>
            <a:r>
              <a:rPr lang="en-US" sz="3600" b="1" dirty="0" smtClean="0"/>
              <a:t>:</a:t>
            </a:r>
            <a:br>
              <a:rPr lang="en-US" sz="3600" b="1" dirty="0" smtClean="0"/>
            </a:br>
            <a:r>
              <a:rPr lang="ru-RU" sz="3600" b="1" dirty="0"/>
              <a:t>Самоцентризм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143000"/>
            <a:ext cx="8686800" cy="5715000"/>
          </a:xfrm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ru-RU" dirty="0" smtClean="0"/>
              <a:t>И </a:t>
            </a:r>
            <a:r>
              <a:rPr lang="ru-RU" dirty="0"/>
              <a:t>отвечал сатана Господу и сказал: </a:t>
            </a:r>
            <a:r>
              <a:rPr lang="ru-RU" u="sng" dirty="0"/>
              <a:t>кожу за кожу, а за жизнь свою отдаст человек все, что есть у него</a:t>
            </a:r>
            <a:r>
              <a:rPr lang="ru-RU" dirty="0"/>
              <a:t>; </a:t>
            </a:r>
            <a:r>
              <a:rPr lang="ru-RU" baseline="30000" dirty="0"/>
              <a:t>5</a:t>
            </a:r>
            <a:r>
              <a:rPr lang="ru-RU" dirty="0"/>
              <a:t> но простри руку Твою и коснись кости его и плоти его,-- благословит ли он Тебя</a:t>
            </a:r>
            <a:r>
              <a:rPr lang="ru-RU" dirty="0" smtClean="0"/>
              <a:t>?</a:t>
            </a:r>
            <a:endParaRPr lang="en-US" dirty="0" smtClean="0"/>
          </a:p>
          <a:p>
            <a:pPr marL="0" indent="0" algn="r">
              <a:buNone/>
            </a:pPr>
            <a:r>
              <a:rPr lang="ru-RU" b="1" dirty="0"/>
              <a:t>Иов 2:4-5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533108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Autofit/>
          </a:bodyPr>
          <a:lstStyle/>
          <a:p>
            <a:r>
              <a:rPr lang="ru-RU" sz="3600" b="1" dirty="0"/>
              <a:t>Глобальные последствия </a:t>
            </a:r>
            <a:r>
              <a:rPr lang="ru-RU" sz="3600" b="1" dirty="0" smtClean="0"/>
              <a:t>греха</a:t>
            </a:r>
            <a:r>
              <a:rPr lang="en-US" sz="3600" b="1" dirty="0" smtClean="0"/>
              <a:t>:</a:t>
            </a:r>
            <a:br>
              <a:rPr lang="en-US" sz="3600" b="1" dirty="0" smtClean="0"/>
            </a:br>
            <a:r>
              <a:rPr lang="ru-RU" sz="3600" b="1" dirty="0"/>
              <a:t>Самоцентризм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143000"/>
            <a:ext cx="8686800" cy="5715000"/>
          </a:xfrm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ru-RU" dirty="0" smtClean="0"/>
              <a:t>Ибо </a:t>
            </a:r>
            <a:r>
              <a:rPr lang="ru-RU" dirty="0"/>
              <a:t>и мы были некогда несмысленны, непокорны, заблудшие, были рабы похотей и различных удовольствий, жили в злобе и зависти, были гнусны, ненавидели друг друга</a:t>
            </a:r>
            <a:r>
              <a:rPr lang="ru-RU" dirty="0" smtClean="0"/>
              <a:t>.</a:t>
            </a:r>
            <a:endParaRPr lang="en-US" dirty="0" smtClean="0"/>
          </a:p>
          <a:p>
            <a:pPr marL="0" indent="0" algn="r">
              <a:buNone/>
            </a:pPr>
            <a:r>
              <a:rPr lang="ru-RU" b="1" dirty="0"/>
              <a:t>Тит 3:3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829783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43000"/>
            <a:ext cx="9144000" cy="5715000"/>
          </a:xfrm>
        </p:spPr>
        <p:txBody>
          <a:bodyPr anchor="t">
            <a:normAutofit/>
          </a:bodyPr>
          <a:lstStyle/>
          <a:p>
            <a:pPr marL="571500" indent="-571500">
              <a:buFont typeface="+mj-lt"/>
              <a:buAutoNum type="romanUcPeriod"/>
            </a:pPr>
            <a:r>
              <a:rPr lang="ru-RU" sz="3600" b="1" dirty="0"/>
              <a:t>Глобальные последствия </a:t>
            </a:r>
            <a:r>
              <a:rPr lang="ru-RU" sz="3600" b="1" dirty="0" smtClean="0"/>
              <a:t>греха</a:t>
            </a:r>
            <a:endParaRPr lang="en-US" sz="3600" b="1" dirty="0" smtClean="0"/>
          </a:p>
          <a:p>
            <a:pPr marL="971550" lvl="1" indent="-571500">
              <a:buFont typeface="+mj-lt"/>
              <a:buAutoNum type="alphaUcPeriod"/>
            </a:pPr>
            <a:r>
              <a:rPr lang="ru-RU" sz="3200" b="1" dirty="0"/>
              <a:t>Претензия на </a:t>
            </a:r>
            <a:r>
              <a:rPr lang="ru-RU" sz="3200" b="1" dirty="0" smtClean="0"/>
              <a:t>самозначимость</a:t>
            </a:r>
            <a:endParaRPr lang="en-US" sz="3200" b="1" dirty="0" smtClean="0"/>
          </a:p>
          <a:p>
            <a:pPr marL="971550" lvl="1" indent="-571500">
              <a:buFont typeface="+mj-lt"/>
              <a:buAutoNum type="alphaUcPeriod"/>
            </a:pPr>
            <a:r>
              <a:rPr lang="ru-RU" sz="3200" b="1" dirty="0" smtClean="0"/>
              <a:t>Страх</a:t>
            </a:r>
            <a:endParaRPr lang="en-US" sz="3200" b="1" dirty="0" smtClean="0"/>
          </a:p>
          <a:p>
            <a:pPr marL="971550" lvl="1" indent="-571500">
              <a:buFont typeface="+mj-lt"/>
              <a:buAutoNum type="alphaUcPeriod"/>
            </a:pPr>
            <a:r>
              <a:rPr lang="ru-RU" sz="3200" b="1" dirty="0" smtClean="0"/>
              <a:t>Лживость</a:t>
            </a:r>
            <a:endParaRPr lang="en-US" sz="3200" b="1" dirty="0" smtClean="0"/>
          </a:p>
          <a:p>
            <a:pPr marL="971550" lvl="1" indent="-571500">
              <a:buFont typeface="+mj-lt"/>
              <a:buAutoNum type="alphaUcPeriod"/>
            </a:pPr>
            <a:r>
              <a:rPr lang="ru-RU" sz="3200" b="1" dirty="0" smtClean="0"/>
              <a:t>Самоцентризм</a:t>
            </a:r>
            <a:endParaRPr lang="en-US" sz="3200" b="1" dirty="0" smtClean="0"/>
          </a:p>
          <a:p>
            <a:pPr marL="971550" lvl="1" indent="-571500">
              <a:buFont typeface="+mj-lt"/>
              <a:buAutoNum type="alphaUcPeriod"/>
            </a:pPr>
            <a:r>
              <a:rPr lang="ru-RU" sz="3200" b="1" dirty="0"/>
              <a:t>Претензия на власть</a:t>
            </a:r>
            <a:endParaRPr lang="en-US" sz="3200" dirty="0"/>
          </a:p>
        </p:txBody>
      </p:sp>
      <p:sp>
        <p:nvSpPr>
          <p:cNvPr id="5" name="Title 3"/>
          <p:cNvSpPr txBox="1">
            <a:spLocks/>
          </p:cNvSpPr>
          <p:nvPr/>
        </p:nvSpPr>
        <p:spPr>
          <a:xfrm>
            <a:off x="0" y="0"/>
            <a:ext cx="91440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ПОЧЕМУ НЕОБХОДИМ ДУХОВНЫЙ РОСТ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132799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Autofit/>
          </a:bodyPr>
          <a:lstStyle/>
          <a:p>
            <a:r>
              <a:rPr lang="ru-RU" sz="3600" b="1" dirty="0"/>
              <a:t>Глобальные последствия </a:t>
            </a:r>
            <a:r>
              <a:rPr lang="ru-RU" sz="3600" b="1" dirty="0" smtClean="0"/>
              <a:t>греха</a:t>
            </a:r>
            <a:r>
              <a:rPr lang="en-US" sz="3600" b="1" dirty="0" smtClean="0"/>
              <a:t>:</a:t>
            </a:r>
            <a:br>
              <a:rPr lang="en-US" sz="3600" b="1" dirty="0" smtClean="0"/>
            </a:br>
            <a:r>
              <a:rPr lang="ru-RU" sz="3600" b="1" dirty="0"/>
              <a:t>Претензия на власть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143000"/>
            <a:ext cx="8686800" cy="5715000"/>
          </a:xfrm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ru-RU" dirty="0" smtClean="0"/>
              <a:t>Жене </a:t>
            </a:r>
            <a:r>
              <a:rPr lang="ru-RU" dirty="0"/>
              <a:t>сказал: умножая умножу скорбь твою в беременности твоей; в болезни будешь рождать детей; и к мужу твоему </a:t>
            </a:r>
            <a:r>
              <a:rPr lang="ru-RU" u="sng" dirty="0"/>
              <a:t>влечение твое</a:t>
            </a:r>
            <a:r>
              <a:rPr lang="ru-RU" dirty="0"/>
              <a:t>, и он будет </a:t>
            </a:r>
            <a:r>
              <a:rPr lang="ru-RU" u="sng" dirty="0"/>
              <a:t>господствовать над тобою</a:t>
            </a:r>
            <a:r>
              <a:rPr lang="ru-RU" dirty="0" smtClean="0"/>
              <a:t>.</a:t>
            </a:r>
            <a:endParaRPr lang="en-US" dirty="0" smtClean="0"/>
          </a:p>
          <a:p>
            <a:pPr marL="0" indent="0" algn="r">
              <a:buNone/>
            </a:pPr>
            <a:r>
              <a:rPr lang="ru-RU" b="1" dirty="0"/>
              <a:t>Быт 3:16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284626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Autofit/>
          </a:bodyPr>
          <a:lstStyle/>
          <a:p>
            <a:r>
              <a:rPr lang="ru-RU" sz="3600" b="1" dirty="0"/>
              <a:t>Глобальные последствия </a:t>
            </a:r>
            <a:r>
              <a:rPr lang="ru-RU" sz="3600" b="1" dirty="0" smtClean="0"/>
              <a:t>греха</a:t>
            </a:r>
            <a:r>
              <a:rPr lang="en-US" sz="3600" b="1" dirty="0" smtClean="0"/>
              <a:t>:</a:t>
            </a:r>
            <a:br>
              <a:rPr lang="en-US" sz="3600" b="1" dirty="0" smtClean="0"/>
            </a:br>
            <a:r>
              <a:rPr lang="ru-RU" sz="3600" b="1" dirty="0"/>
              <a:t>Претензия на власть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143000"/>
            <a:ext cx="8686800" cy="5715000"/>
          </a:xfrm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ru-RU" dirty="0" smtClean="0"/>
              <a:t>Итак</a:t>
            </a:r>
            <a:r>
              <a:rPr lang="ru-RU" dirty="0"/>
              <a:t>, отложив всякую злобу и всякое коварство, и лицемерие, и зависть, и всякое злословие, </a:t>
            </a:r>
            <a:r>
              <a:rPr lang="ru-RU" baseline="30000" dirty="0"/>
              <a:t>2</a:t>
            </a:r>
            <a:r>
              <a:rPr lang="ru-RU" dirty="0"/>
              <a:t> как новорожденные младенцы, возлюбите чистое словесное молоко, дабы от него </a:t>
            </a:r>
            <a:r>
              <a:rPr lang="ru-RU" u="sng" dirty="0"/>
              <a:t>возрасти вам во спасение</a:t>
            </a:r>
            <a:r>
              <a:rPr lang="ru-RU" dirty="0"/>
              <a:t>; </a:t>
            </a:r>
            <a:r>
              <a:rPr lang="ru-RU" baseline="30000" dirty="0"/>
              <a:t>3</a:t>
            </a:r>
            <a:r>
              <a:rPr lang="ru-RU" dirty="0"/>
              <a:t> ибо вы вкусили, что благ Господь</a:t>
            </a:r>
            <a:r>
              <a:rPr lang="ru-RU" dirty="0" smtClean="0"/>
              <a:t>.</a:t>
            </a:r>
            <a:endParaRPr lang="en-US" dirty="0" smtClean="0"/>
          </a:p>
          <a:p>
            <a:pPr marL="0" indent="0" algn="r">
              <a:buNone/>
            </a:pPr>
            <a:r>
              <a:rPr lang="ru-RU" b="1" dirty="0"/>
              <a:t>1 Пет 2:1-3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495474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Autofit/>
          </a:bodyPr>
          <a:lstStyle/>
          <a:p>
            <a:r>
              <a:rPr lang="ru-RU" sz="3600" b="1" dirty="0"/>
              <a:t>Глобальные последствия </a:t>
            </a:r>
            <a:r>
              <a:rPr lang="ru-RU" sz="3600" b="1" dirty="0" smtClean="0"/>
              <a:t>греха</a:t>
            </a:r>
            <a:r>
              <a:rPr lang="en-US" sz="3600" b="1" dirty="0" smtClean="0"/>
              <a:t>:</a:t>
            </a:r>
            <a:br>
              <a:rPr lang="en-US" sz="3600" b="1" dirty="0" smtClean="0"/>
            </a:br>
            <a:r>
              <a:rPr lang="ru-RU" sz="3600" b="1" dirty="0"/>
              <a:t>Претензия на власть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143000"/>
            <a:ext cx="8686800" cy="5715000"/>
          </a:xfrm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ru-RU" dirty="0" smtClean="0"/>
              <a:t>Всегда </a:t>
            </a:r>
            <a:r>
              <a:rPr lang="ru-RU" dirty="0"/>
              <a:t>по справедливости мы должны благодарить Бога за вас, братия, потому что </a:t>
            </a:r>
            <a:r>
              <a:rPr lang="ru-RU" u="sng" dirty="0"/>
              <a:t>возрастает вера ваша, и умножается любовь каждого друг ко другу между всеми </a:t>
            </a:r>
            <a:r>
              <a:rPr lang="ru-RU" u="sng" dirty="0" smtClean="0"/>
              <a:t>вами</a:t>
            </a:r>
            <a:endParaRPr lang="en-US" u="sng" dirty="0" smtClean="0"/>
          </a:p>
          <a:p>
            <a:pPr marL="0" indent="0" algn="r">
              <a:buNone/>
            </a:pPr>
            <a:r>
              <a:rPr lang="ru-RU" b="1" dirty="0"/>
              <a:t>2 Фес 1:3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457354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Autofit/>
          </a:bodyPr>
          <a:lstStyle/>
          <a:p>
            <a:r>
              <a:rPr lang="ru-RU" sz="3600" b="1" dirty="0"/>
              <a:t>Глобальные последствия </a:t>
            </a:r>
            <a:r>
              <a:rPr lang="ru-RU" sz="3600" b="1" dirty="0" smtClean="0"/>
              <a:t>греха</a:t>
            </a:r>
            <a:r>
              <a:rPr lang="en-US" sz="3600" b="1" dirty="0" smtClean="0"/>
              <a:t>:</a:t>
            </a:r>
            <a:br>
              <a:rPr lang="en-US" sz="3600" b="1" dirty="0" smtClean="0"/>
            </a:br>
            <a:r>
              <a:rPr lang="ru-RU" sz="3600" b="1" dirty="0"/>
              <a:t>Претензия на власть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143000"/>
            <a:ext cx="8686800" cy="5715000"/>
          </a:xfrm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ru-RU" dirty="0" smtClean="0"/>
              <a:t>И </a:t>
            </a:r>
            <a:r>
              <a:rPr lang="ru-RU" dirty="0"/>
              <a:t>Он поставил одних Апостолами, других пророками, иных Евангелистами, иных пастырями и учителями, </a:t>
            </a:r>
            <a:r>
              <a:rPr lang="ru-RU" baseline="30000" dirty="0"/>
              <a:t>12</a:t>
            </a:r>
            <a:r>
              <a:rPr lang="ru-RU" dirty="0"/>
              <a:t> к совершению святых, на дело служения, для созидания Тела Христова, </a:t>
            </a:r>
            <a:r>
              <a:rPr lang="ru-RU" baseline="30000" dirty="0"/>
              <a:t>13</a:t>
            </a:r>
            <a:r>
              <a:rPr lang="ru-RU" dirty="0"/>
              <a:t> доколе все придем в единство веры и познания Сына Божия, в мужа совершенного, </a:t>
            </a:r>
            <a:r>
              <a:rPr lang="ru-RU" u="sng" dirty="0"/>
              <a:t>в меру полного возраста </a:t>
            </a:r>
            <a:r>
              <a:rPr lang="ru-RU" u="sng" dirty="0" smtClean="0"/>
              <a:t>Христова</a:t>
            </a:r>
            <a:endParaRPr lang="en-US" u="sng" dirty="0" smtClean="0"/>
          </a:p>
          <a:p>
            <a:pPr marL="0" indent="0" algn="r">
              <a:buNone/>
            </a:pPr>
            <a:r>
              <a:rPr lang="ru-RU" b="1" dirty="0"/>
              <a:t>Еф 4:11-13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955717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43000"/>
            <a:ext cx="9144000" cy="5715000"/>
          </a:xfrm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ru-RU" dirty="0" smtClean="0"/>
              <a:t>И </a:t>
            </a:r>
            <a:r>
              <a:rPr lang="ru-RU" dirty="0"/>
              <a:t>я не мог говорить с вами, братия, как с духовными, но как с плотскими, </a:t>
            </a:r>
            <a:r>
              <a:rPr lang="ru-RU" u="sng" dirty="0"/>
              <a:t>как с младенцами во Христе</a:t>
            </a:r>
            <a:r>
              <a:rPr lang="ru-RU" dirty="0" smtClean="0"/>
              <a:t>.</a:t>
            </a:r>
            <a:endParaRPr lang="en-US" dirty="0" smtClean="0"/>
          </a:p>
          <a:p>
            <a:pPr marL="0" indent="0" algn="r">
              <a:buNone/>
            </a:pPr>
            <a:r>
              <a:rPr lang="ru-RU" b="1" dirty="0"/>
              <a:t>1 Кор 3:1</a:t>
            </a:r>
            <a:endParaRPr lang="en-US" dirty="0"/>
          </a:p>
        </p:txBody>
      </p:sp>
      <p:sp>
        <p:nvSpPr>
          <p:cNvPr id="5" name="Title 3"/>
          <p:cNvSpPr txBox="1">
            <a:spLocks/>
          </p:cNvSpPr>
          <p:nvPr/>
        </p:nvSpPr>
        <p:spPr>
          <a:xfrm>
            <a:off x="0" y="0"/>
            <a:ext cx="91440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ПОЧЕМУ НЕОБХОДИМ ДУХОВНЫЙ РОСТ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732043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43000"/>
            <a:ext cx="9144000" cy="5715000"/>
          </a:xfrm>
        </p:spPr>
        <p:txBody>
          <a:bodyPr anchor="t">
            <a:normAutofit/>
          </a:bodyPr>
          <a:lstStyle/>
          <a:p>
            <a:pPr marL="571500" indent="-571500">
              <a:buFont typeface="+mj-lt"/>
              <a:buAutoNum type="romanUcPeriod"/>
            </a:pPr>
            <a:r>
              <a:rPr lang="ru-RU" sz="3600" b="1" dirty="0"/>
              <a:t>Глобальные последствия </a:t>
            </a:r>
            <a:r>
              <a:rPr lang="ru-RU" sz="3600" b="1" dirty="0" smtClean="0"/>
              <a:t>греха</a:t>
            </a:r>
            <a:endParaRPr lang="en-US" sz="3600" b="1" dirty="0" smtClean="0"/>
          </a:p>
          <a:p>
            <a:pPr marL="971550" lvl="1" indent="-571500">
              <a:buFont typeface="+mj-lt"/>
              <a:buAutoNum type="alphaUcPeriod"/>
            </a:pPr>
            <a:r>
              <a:rPr lang="ru-RU" sz="3200" b="1" dirty="0"/>
              <a:t>Претензия на </a:t>
            </a:r>
            <a:r>
              <a:rPr lang="ru-RU" sz="3200" b="1" dirty="0" smtClean="0"/>
              <a:t>самозначимость</a:t>
            </a:r>
            <a:endParaRPr lang="en-US" sz="3200" b="1" dirty="0" smtClean="0"/>
          </a:p>
          <a:p>
            <a:pPr marL="971550" lvl="1" indent="-571500">
              <a:buFont typeface="+mj-lt"/>
              <a:buAutoNum type="alphaUcPeriod"/>
            </a:pPr>
            <a:r>
              <a:rPr lang="ru-RU" sz="3200" b="1" dirty="0" smtClean="0"/>
              <a:t>Страх</a:t>
            </a:r>
            <a:endParaRPr lang="en-US" sz="3200" b="1" dirty="0" smtClean="0"/>
          </a:p>
          <a:p>
            <a:pPr marL="971550" lvl="1" indent="-571500">
              <a:buFont typeface="+mj-lt"/>
              <a:buAutoNum type="alphaUcPeriod"/>
            </a:pPr>
            <a:r>
              <a:rPr lang="ru-RU" sz="3200" b="1" dirty="0" smtClean="0"/>
              <a:t>Лживость</a:t>
            </a:r>
            <a:endParaRPr lang="en-US" sz="3200" b="1" dirty="0" smtClean="0"/>
          </a:p>
          <a:p>
            <a:pPr marL="971550" lvl="1" indent="-571500">
              <a:buFont typeface="+mj-lt"/>
              <a:buAutoNum type="alphaUcPeriod"/>
            </a:pPr>
            <a:r>
              <a:rPr lang="ru-RU" sz="3200" b="1" dirty="0" smtClean="0"/>
              <a:t>Самоцентризм</a:t>
            </a:r>
            <a:endParaRPr lang="en-US" sz="3200" b="1" dirty="0" smtClean="0"/>
          </a:p>
          <a:p>
            <a:pPr marL="971550" lvl="1" indent="-571500">
              <a:buFont typeface="+mj-lt"/>
              <a:buAutoNum type="alphaUcPeriod"/>
            </a:pPr>
            <a:r>
              <a:rPr lang="ru-RU" sz="3200" b="1" dirty="0"/>
              <a:t>Претензия на </a:t>
            </a:r>
            <a:r>
              <a:rPr lang="ru-RU" sz="3200" b="1" dirty="0" smtClean="0"/>
              <a:t>власть</a:t>
            </a:r>
            <a:endParaRPr lang="en-US" sz="3200" b="1" dirty="0" smtClean="0"/>
          </a:p>
          <a:p>
            <a:pPr marL="571500" indent="-571500">
              <a:buFont typeface="+mj-lt"/>
              <a:buAutoNum type="romanUcPeriod"/>
            </a:pPr>
            <a:r>
              <a:rPr lang="ru-RU" sz="3600" b="1" dirty="0"/>
              <a:t>Обретение стабильности</a:t>
            </a:r>
            <a:endParaRPr lang="en-US" sz="3600" dirty="0"/>
          </a:p>
        </p:txBody>
      </p:sp>
      <p:sp>
        <p:nvSpPr>
          <p:cNvPr id="5" name="Title 3"/>
          <p:cNvSpPr txBox="1">
            <a:spLocks/>
          </p:cNvSpPr>
          <p:nvPr/>
        </p:nvSpPr>
        <p:spPr>
          <a:xfrm>
            <a:off x="0" y="0"/>
            <a:ext cx="91440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ПОЧЕМУ НЕОБХОДИМ ДУХОВНЫЙ РОСТ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101794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Autofit/>
          </a:bodyPr>
          <a:lstStyle/>
          <a:p>
            <a:r>
              <a:rPr lang="ru-RU" sz="3600" b="1" dirty="0"/>
              <a:t>Обретение стабильности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143000"/>
            <a:ext cx="8686800" cy="5715000"/>
          </a:xfrm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ru-RU" dirty="0" smtClean="0"/>
              <a:t>доколе </a:t>
            </a:r>
            <a:r>
              <a:rPr lang="ru-RU" dirty="0"/>
              <a:t>все придем в единство веры и познания Сына Божия, в мужа совершенного, в меру полного возраста Христова; </a:t>
            </a:r>
            <a:r>
              <a:rPr lang="ru-RU" u="sng" dirty="0"/>
              <a:t>дабы мы не были более младенцами</a:t>
            </a:r>
            <a:r>
              <a:rPr lang="ru-RU" dirty="0"/>
              <a:t>, колеблющимися и увлекающимися всяким ветром учения, по лукавству человеков, по хитрому искусству </a:t>
            </a:r>
            <a:r>
              <a:rPr lang="ru-RU" dirty="0" smtClean="0"/>
              <a:t>обольщения</a:t>
            </a:r>
            <a:endParaRPr lang="en-US" dirty="0" smtClean="0"/>
          </a:p>
          <a:p>
            <a:pPr marL="0" indent="0" algn="r">
              <a:buNone/>
            </a:pPr>
            <a:r>
              <a:rPr lang="ru-RU" b="1" dirty="0"/>
              <a:t>Еф 4:14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582770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Autofit/>
          </a:bodyPr>
          <a:lstStyle/>
          <a:p>
            <a:r>
              <a:rPr lang="ru-RU" sz="3600" b="1" dirty="0"/>
              <a:t>Обретение стабильности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143000"/>
            <a:ext cx="8686800" cy="5715000"/>
          </a:xfrm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ru-RU" dirty="0" smtClean="0"/>
              <a:t>Ему </a:t>
            </a:r>
            <a:r>
              <a:rPr lang="ru-RU" dirty="0"/>
              <a:t>должно расти, а мне умаляться</a:t>
            </a:r>
            <a:r>
              <a:rPr lang="ru-RU" dirty="0" smtClean="0"/>
              <a:t>.</a:t>
            </a:r>
            <a:endParaRPr lang="en-US" dirty="0" smtClean="0"/>
          </a:p>
          <a:p>
            <a:pPr marL="0" indent="0" algn="r">
              <a:buNone/>
            </a:pPr>
            <a:r>
              <a:rPr lang="ru-RU" b="1" dirty="0"/>
              <a:t>Ин 3:30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204194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Autofit/>
          </a:bodyPr>
          <a:lstStyle/>
          <a:p>
            <a:r>
              <a:rPr lang="ru-RU" sz="3600" b="1" dirty="0"/>
              <a:t>Обретение стабильности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43000"/>
            <a:ext cx="9144000" cy="5715000"/>
          </a:xfrm>
        </p:spPr>
        <p:txBody>
          <a:bodyPr anchor="ctr">
            <a:normAutofit fontScale="92500" lnSpcReduction="20000"/>
          </a:bodyPr>
          <a:lstStyle/>
          <a:p>
            <a:pPr marL="0" indent="0" algn="ctr">
              <a:buNone/>
            </a:pPr>
            <a:r>
              <a:rPr lang="ru-RU" dirty="0" smtClean="0"/>
              <a:t>Жене </a:t>
            </a:r>
            <a:r>
              <a:rPr lang="ru-RU" dirty="0"/>
              <a:t>сказал: умножая умножу скорбь твою в беременности твоей; в болезни будешь рождать детей; и к мужу твоему влечение твое, и он будет господствовать над тобою. </a:t>
            </a:r>
            <a:r>
              <a:rPr lang="ru-RU" baseline="30000" dirty="0"/>
              <a:t>17</a:t>
            </a:r>
            <a:r>
              <a:rPr lang="ru-RU" dirty="0"/>
              <a:t> Адаму же сказал: за то, что ты послушал голоса жены твоей и ел от дерева, о котором Я заповедал тебе, сказав: не ешь от него, проклята земля за тебя; со скорбью будешь питаться от нее во все дни жизни твоей; </a:t>
            </a:r>
            <a:r>
              <a:rPr lang="ru-RU" baseline="30000" dirty="0"/>
              <a:t>18</a:t>
            </a:r>
            <a:r>
              <a:rPr lang="ru-RU" dirty="0"/>
              <a:t> терния и волчцы произрастит она тебе; и будешь питаться полевою травою; </a:t>
            </a:r>
            <a:r>
              <a:rPr lang="ru-RU" baseline="30000" dirty="0"/>
              <a:t>19</a:t>
            </a:r>
            <a:r>
              <a:rPr lang="ru-RU" dirty="0"/>
              <a:t> в поте лица твоего будешь есть хлеб, доколе не возвратишься в землю, из которой ты взят, ибо прах ты и в прах возвратишься</a:t>
            </a:r>
            <a:r>
              <a:rPr lang="ru-RU" dirty="0" smtClean="0"/>
              <a:t>.</a:t>
            </a:r>
            <a:endParaRPr lang="en-US" dirty="0" smtClean="0"/>
          </a:p>
          <a:p>
            <a:pPr marL="0" indent="0" algn="r">
              <a:buNone/>
            </a:pPr>
            <a:r>
              <a:rPr lang="ru-RU" b="1" dirty="0"/>
              <a:t>Быт 3:16-19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037719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Autofit/>
          </a:bodyPr>
          <a:lstStyle/>
          <a:p>
            <a:r>
              <a:rPr lang="ru-RU" sz="3600" b="1" dirty="0"/>
              <a:t>Обретение стабильности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43000"/>
            <a:ext cx="9144000" cy="5715000"/>
          </a:xfrm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ru-RU" dirty="0" smtClean="0"/>
              <a:t>Блажен </a:t>
            </a:r>
            <a:r>
              <a:rPr lang="ru-RU" dirty="0"/>
              <a:t>муж, который не ходит на совет нечестивых и не стоит на пути грешных и не сидит в собрании развратителей, </a:t>
            </a:r>
            <a:r>
              <a:rPr lang="ru-RU" baseline="30000" dirty="0"/>
              <a:t>2</a:t>
            </a:r>
            <a:r>
              <a:rPr lang="ru-RU" dirty="0"/>
              <a:t> но в законе Господа воля его, и о законе Его размышляет он день и ночь! </a:t>
            </a:r>
            <a:r>
              <a:rPr lang="ru-RU" baseline="30000" dirty="0"/>
              <a:t>3</a:t>
            </a:r>
            <a:r>
              <a:rPr lang="ru-RU" dirty="0"/>
              <a:t> И будет он как дерево, посаженное при потоках вод, которое приносит плод свой во время свое, и лист которого не вянет; и во всем, что он ни делает, успеет</a:t>
            </a:r>
            <a:r>
              <a:rPr lang="ru-RU" dirty="0" smtClean="0"/>
              <a:t>.</a:t>
            </a:r>
            <a:endParaRPr lang="en-US" dirty="0" smtClean="0"/>
          </a:p>
          <a:p>
            <a:pPr marL="0" indent="0" algn="r">
              <a:buNone/>
            </a:pPr>
            <a:r>
              <a:rPr lang="ru-RU" b="1" dirty="0"/>
              <a:t>Пс 1:1-3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223970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Autofit/>
          </a:bodyPr>
          <a:lstStyle/>
          <a:p>
            <a:r>
              <a:rPr lang="ru-RU" sz="3600" b="1" dirty="0"/>
              <a:t>Обретение стабильности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43000"/>
            <a:ext cx="9144000" cy="5715000"/>
          </a:xfrm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ru-RU" dirty="0" smtClean="0"/>
              <a:t>о </a:t>
            </a:r>
            <a:r>
              <a:rPr lang="ru-RU" dirty="0"/>
              <a:t>том, что мы видели и слышали, возвещаем вам, чтобы и вы имели общение с нами: а наше общение-- с Отцем и Сыном Его, Иисусом Христом. </a:t>
            </a:r>
            <a:r>
              <a:rPr lang="ru-RU" baseline="30000" dirty="0"/>
              <a:t>4</a:t>
            </a:r>
            <a:r>
              <a:rPr lang="ru-RU" dirty="0"/>
              <a:t> И сие пишем вам, </a:t>
            </a:r>
            <a:r>
              <a:rPr lang="ru-RU" u="sng" dirty="0"/>
              <a:t>чтобы радость ваша была совершенна</a:t>
            </a:r>
            <a:r>
              <a:rPr lang="ru-RU" dirty="0" smtClean="0"/>
              <a:t>.</a:t>
            </a:r>
            <a:endParaRPr lang="en-US" dirty="0" smtClean="0"/>
          </a:p>
          <a:p>
            <a:pPr marL="0" indent="0" algn="r">
              <a:buNone/>
            </a:pPr>
            <a:r>
              <a:rPr lang="ru-RU" b="1" dirty="0"/>
              <a:t>1 Ин 1:3-4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681053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Autofit/>
          </a:bodyPr>
          <a:lstStyle/>
          <a:p>
            <a:r>
              <a:rPr lang="ru-RU" sz="3600" b="1" dirty="0"/>
              <a:t>Обретение стабильности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43000"/>
            <a:ext cx="9144000" cy="5715000"/>
          </a:xfrm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ru-RU" dirty="0" smtClean="0"/>
              <a:t>Но </a:t>
            </a:r>
            <a:r>
              <a:rPr lang="ru-RU" dirty="0"/>
              <a:t>что до того? Как бы ни проповедали Христа, притворно или искренно, я и тому радуюсь, и буду </a:t>
            </a:r>
            <a:r>
              <a:rPr lang="ru-RU" dirty="0" smtClean="0"/>
              <a:t>радоваться</a:t>
            </a:r>
            <a:endParaRPr lang="en-US" dirty="0" smtClean="0"/>
          </a:p>
          <a:p>
            <a:pPr marL="0" indent="0" algn="r">
              <a:buNone/>
            </a:pPr>
            <a:r>
              <a:rPr lang="ru-RU" b="1" dirty="0"/>
              <a:t>Фил 1:18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87000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Autofit/>
          </a:bodyPr>
          <a:lstStyle/>
          <a:p>
            <a:r>
              <a:rPr lang="ru-RU" sz="3600" b="1" dirty="0"/>
              <a:t>Обретение стабильности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43000"/>
            <a:ext cx="9144000" cy="5715000"/>
          </a:xfrm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ru-RU" dirty="0" smtClean="0"/>
              <a:t>при </a:t>
            </a:r>
            <a:r>
              <a:rPr lang="ru-RU" dirty="0"/>
              <a:t>уверенности и надежде моей, что я ни в чем посрамлен не буду, но при всяком дерзновении, и ныне, как и всегда, возвеличится Христос в теле моем, жизнью ли то, или смертью. </a:t>
            </a:r>
            <a:r>
              <a:rPr lang="ru-RU" baseline="30000" dirty="0"/>
              <a:t>21</a:t>
            </a:r>
            <a:r>
              <a:rPr lang="ru-RU" dirty="0"/>
              <a:t> Ибо для меня жизнь-- Христос, и смерть-- приобретение</a:t>
            </a:r>
            <a:r>
              <a:rPr lang="ru-RU" dirty="0" smtClean="0"/>
              <a:t>.</a:t>
            </a:r>
            <a:endParaRPr lang="en-US" dirty="0" smtClean="0"/>
          </a:p>
          <a:p>
            <a:pPr marL="0" indent="0" algn="r">
              <a:buNone/>
            </a:pPr>
            <a:r>
              <a:rPr lang="ru-RU" b="1" dirty="0"/>
              <a:t>Фил 1:20-21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051889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Autofit/>
          </a:bodyPr>
          <a:lstStyle/>
          <a:p>
            <a:r>
              <a:rPr lang="ru-RU" sz="3600" b="1" dirty="0"/>
              <a:t>Обретение стабильности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43000"/>
            <a:ext cx="9144000" cy="5715000"/>
          </a:xfrm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ru-RU" dirty="0" smtClean="0"/>
              <a:t>Мы </a:t>
            </a:r>
            <a:r>
              <a:rPr lang="ru-RU" dirty="0"/>
              <a:t>же все открытым лицом, как в зеркале, взирая на славу Господню, преображаемся в тот же образ от славы в славу, как от Господня Духа. </a:t>
            </a:r>
            <a:r>
              <a:rPr lang="ru-RU" baseline="30000" dirty="0"/>
              <a:t>4:1</a:t>
            </a:r>
            <a:r>
              <a:rPr lang="ru-RU" dirty="0"/>
              <a:t> Посему, имея по милости [Божией] такое служение, мы не </a:t>
            </a:r>
            <a:r>
              <a:rPr lang="ru-RU" dirty="0" smtClean="0"/>
              <a:t>унываем</a:t>
            </a:r>
            <a:endParaRPr lang="en-US" dirty="0" smtClean="0"/>
          </a:p>
          <a:p>
            <a:pPr marL="0" indent="0" algn="r">
              <a:buNone/>
            </a:pPr>
            <a:r>
              <a:rPr lang="ru-RU" b="1" dirty="0"/>
              <a:t>2 Кор 3:18-4:1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393147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Autofit/>
          </a:bodyPr>
          <a:lstStyle/>
          <a:p>
            <a:r>
              <a:rPr lang="ru-RU" sz="3600" b="1" dirty="0"/>
              <a:t>Обретение стабильности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43000"/>
            <a:ext cx="9144000" cy="5715000"/>
          </a:xfrm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ru-RU" dirty="0" smtClean="0"/>
              <a:t>Посему </a:t>
            </a:r>
            <a:r>
              <a:rPr lang="ru-RU" dirty="0"/>
              <a:t>мы не унываем; но если внешний наш человек и тлеет, то внутренний со дня на день обновляется. </a:t>
            </a:r>
            <a:r>
              <a:rPr lang="ru-RU" baseline="30000" dirty="0"/>
              <a:t>17</a:t>
            </a:r>
            <a:r>
              <a:rPr lang="ru-RU" dirty="0"/>
              <a:t> Ибо кратковременное легкое страдание наше производит в безмерном преизбытке вечную </a:t>
            </a:r>
            <a:r>
              <a:rPr lang="ru-RU" dirty="0" smtClean="0"/>
              <a:t>славу</a:t>
            </a:r>
            <a:endParaRPr lang="en-US" dirty="0" smtClean="0"/>
          </a:p>
          <a:p>
            <a:pPr marL="0" indent="0" algn="r">
              <a:buNone/>
            </a:pPr>
            <a:r>
              <a:rPr lang="ru-RU" b="1" dirty="0"/>
              <a:t>2 Кор 4:16-17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467749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43000"/>
            <a:ext cx="9144000" cy="5715000"/>
          </a:xfrm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ru-RU" dirty="0" smtClean="0"/>
              <a:t>И </a:t>
            </a:r>
            <a:r>
              <a:rPr lang="ru-RU" dirty="0"/>
              <a:t>Он поставил одних Апостолами, других пророками, иных Евангелистами, иных пастырями и учителями, </a:t>
            </a:r>
            <a:r>
              <a:rPr lang="ru-RU" baseline="30000" dirty="0"/>
              <a:t>12</a:t>
            </a:r>
            <a:r>
              <a:rPr lang="ru-RU" dirty="0"/>
              <a:t> </a:t>
            </a:r>
            <a:r>
              <a:rPr lang="ru-RU" u="sng" dirty="0"/>
              <a:t>к совершению святых</a:t>
            </a:r>
            <a:r>
              <a:rPr lang="ru-RU" dirty="0"/>
              <a:t>, </a:t>
            </a:r>
            <a:r>
              <a:rPr lang="ru-RU" dirty="0" smtClean="0"/>
              <a:t>…</a:t>
            </a:r>
            <a:endParaRPr lang="en-US" dirty="0" smtClean="0"/>
          </a:p>
          <a:p>
            <a:pPr marL="0" indent="0" algn="r">
              <a:buNone/>
            </a:pPr>
            <a:r>
              <a:rPr lang="ru-RU" b="1" dirty="0"/>
              <a:t>Еф 4:11-12</a:t>
            </a:r>
            <a:endParaRPr lang="en-US" dirty="0"/>
          </a:p>
        </p:txBody>
      </p:sp>
      <p:sp>
        <p:nvSpPr>
          <p:cNvPr id="5" name="Title 3"/>
          <p:cNvSpPr txBox="1">
            <a:spLocks/>
          </p:cNvSpPr>
          <p:nvPr/>
        </p:nvSpPr>
        <p:spPr>
          <a:xfrm>
            <a:off x="0" y="0"/>
            <a:ext cx="91440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ПОЧЕМУ НЕОБХОДИМ ДУХОВНЫЙ РОСТ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28941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43000"/>
            <a:ext cx="9144000" cy="5715000"/>
          </a:xfrm>
        </p:spPr>
        <p:txBody>
          <a:bodyPr anchor="t">
            <a:normAutofit/>
          </a:bodyPr>
          <a:lstStyle/>
          <a:p>
            <a:pPr marL="571500" indent="-571500">
              <a:buFont typeface="+mj-lt"/>
              <a:buAutoNum type="romanUcPeriod"/>
            </a:pPr>
            <a:r>
              <a:rPr lang="ru-RU" sz="3600" b="1" dirty="0"/>
              <a:t>Глобальные последствия </a:t>
            </a:r>
            <a:r>
              <a:rPr lang="ru-RU" sz="3600" b="1" dirty="0" smtClean="0"/>
              <a:t>греха</a:t>
            </a:r>
            <a:endParaRPr lang="en-US" sz="3600" b="1" dirty="0" smtClean="0"/>
          </a:p>
          <a:p>
            <a:pPr marL="971550" lvl="1" indent="-571500">
              <a:buFont typeface="+mj-lt"/>
              <a:buAutoNum type="alphaUcPeriod"/>
            </a:pPr>
            <a:r>
              <a:rPr lang="ru-RU" sz="3200" b="1" dirty="0"/>
              <a:t>Претензия на </a:t>
            </a:r>
            <a:r>
              <a:rPr lang="ru-RU" sz="3200" b="1" dirty="0" smtClean="0"/>
              <a:t>самозначимость</a:t>
            </a:r>
            <a:endParaRPr lang="en-US" sz="3200" b="1" dirty="0" smtClean="0"/>
          </a:p>
          <a:p>
            <a:pPr marL="971550" lvl="1" indent="-571500">
              <a:buFont typeface="+mj-lt"/>
              <a:buAutoNum type="alphaUcPeriod"/>
            </a:pPr>
            <a:r>
              <a:rPr lang="ru-RU" sz="3200" b="1" dirty="0" smtClean="0"/>
              <a:t>Страх</a:t>
            </a:r>
            <a:endParaRPr lang="en-US" sz="3200" b="1" dirty="0" smtClean="0"/>
          </a:p>
          <a:p>
            <a:pPr marL="971550" lvl="1" indent="-571500">
              <a:buFont typeface="+mj-lt"/>
              <a:buAutoNum type="alphaUcPeriod"/>
            </a:pPr>
            <a:r>
              <a:rPr lang="ru-RU" sz="3200" b="1" dirty="0" smtClean="0"/>
              <a:t>Лживость</a:t>
            </a:r>
            <a:endParaRPr lang="en-US" sz="3200" b="1" dirty="0" smtClean="0"/>
          </a:p>
          <a:p>
            <a:pPr marL="971550" lvl="1" indent="-571500">
              <a:buFont typeface="+mj-lt"/>
              <a:buAutoNum type="alphaUcPeriod"/>
            </a:pPr>
            <a:r>
              <a:rPr lang="ru-RU" sz="3200" b="1" dirty="0" smtClean="0"/>
              <a:t>Самоцентризм</a:t>
            </a:r>
            <a:endParaRPr lang="en-US" sz="3200" b="1" dirty="0" smtClean="0"/>
          </a:p>
          <a:p>
            <a:pPr marL="971550" lvl="1" indent="-571500">
              <a:buFont typeface="+mj-lt"/>
              <a:buAutoNum type="alphaUcPeriod"/>
            </a:pPr>
            <a:r>
              <a:rPr lang="ru-RU" sz="3200" b="1" dirty="0"/>
              <a:t>Претензия на </a:t>
            </a:r>
            <a:r>
              <a:rPr lang="ru-RU" sz="3200" b="1" dirty="0" smtClean="0"/>
              <a:t>власть</a:t>
            </a:r>
            <a:endParaRPr lang="en-US" sz="3200" b="1" dirty="0" smtClean="0"/>
          </a:p>
          <a:p>
            <a:pPr marL="571500" indent="-571500">
              <a:buFont typeface="+mj-lt"/>
              <a:buAutoNum type="romanUcPeriod"/>
            </a:pPr>
            <a:r>
              <a:rPr lang="ru-RU" sz="3600" b="1" dirty="0"/>
              <a:t>Обретение </a:t>
            </a:r>
            <a:r>
              <a:rPr lang="ru-RU" sz="3600" b="1" dirty="0" smtClean="0"/>
              <a:t>стабильности</a:t>
            </a:r>
            <a:endParaRPr lang="en-US" sz="3600" b="1" dirty="0" smtClean="0"/>
          </a:p>
          <a:p>
            <a:pPr marL="571500" indent="-571500">
              <a:buFont typeface="+mj-lt"/>
              <a:buAutoNum type="romanUcPeriod"/>
            </a:pPr>
            <a:r>
              <a:rPr lang="ru-RU" sz="3600" b="1" dirty="0"/>
              <a:t>Созидательное влияние</a:t>
            </a:r>
            <a:endParaRPr lang="en-US" sz="3600" dirty="0"/>
          </a:p>
        </p:txBody>
      </p:sp>
      <p:sp>
        <p:nvSpPr>
          <p:cNvPr id="5" name="Title 3"/>
          <p:cNvSpPr txBox="1">
            <a:spLocks/>
          </p:cNvSpPr>
          <p:nvPr/>
        </p:nvSpPr>
        <p:spPr>
          <a:xfrm>
            <a:off x="0" y="0"/>
            <a:ext cx="91440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ПОЧЕМУ НЕОБХОДИМ ДУХОВНЫЙ РОСТ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6413051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Autofit/>
          </a:bodyPr>
          <a:lstStyle/>
          <a:p>
            <a:r>
              <a:rPr lang="ru-RU" sz="3600" b="1" dirty="0"/>
              <a:t>Созидательное влияние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43000"/>
            <a:ext cx="9144000" cy="5715000"/>
          </a:xfrm>
        </p:spPr>
        <p:txBody>
          <a:bodyPr anchor="ctr">
            <a:normAutofit fontScale="92500"/>
          </a:bodyPr>
          <a:lstStyle/>
          <a:p>
            <a:pPr marL="0" indent="0" algn="ctr">
              <a:buNone/>
            </a:pPr>
            <a:r>
              <a:rPr lang="ru-RU" dirty="0" smtClean="0"/>
              <a:t>дабы </a:t>
            </a:r>
            <a:r>
              <a:rPr lang="ru-RU" dirty="0"/>
              <a:t>мы не были более младенцами, колеблющимися и увлекающимися всяким ветром учения, по лукавству человеков, по хитрому искусству обольщения, </a:t>
            </a:r>
            <a:r>
              <a:rPr lang="ru-RU" baseline="30000" dirty="0"/>
              <a:t>15</a:t>
            </a:r>
            <a:r>
              <a:rPr lang="ru-RU" dirty="0"/>
              <a:t> </a:t>
            </a:r>
            <a:r>
              <a:rPr lang="ru-RU" u="sng" dirty="0"/>
              <a:t>но истинною любовью все возращали в Того, Который есть глава Христос</a:t>
            </a:r>
            <a:r>
              <a:rPr lang="ru-RU" dirty="0"/>
              <a:t>, </a:t>
            </a:r>
            <a:r>
              <a:rPr lang="ru-RU" baseline="30000" dirty="0"/>
              <a:t>16</a:t>
            </a:r>
            <a:r>
              <a:rPr lang="ru-RU" dirty="0"/>
              <a:t> из Которого все тело, составляемое и совокупляемое посредством всяких взаимно скрепляющих связей, при действии в свою меру каждого члена, </a:t>
            </a:r>
            <a:r>
              <a:rPr lang="ru-RU" u="sng" dirty="0"/>
              <a:t>получает приращение для созидания самого себя в любви</a:t>
            </a:r>
            <a:r>
              <a:rPr lang="ru-RU" dirty="0" smtClean="0"/>
              <a:t>.</a:t>
            </a:r>
            <a:endParaRPr lang="en-US" dirty="0" smtClean="0"/>
          </a:p>
          <a:p>
            <a:pPr marL="0" indent="0" algn="r">
              <a:buNone/>
            </a:pPr>
            <a:r>
              <a:rPr lang="ru-RU" b="1" dirty="0"/>
              <a:t>Еф 4:14-16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744176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Autofit/>
          </a:bodyPr>
          <a:lstStyle/>
          <a:p>
            <a:r>
              <a:rPr lang="ru-RU" sz="3600" b="1" dirty="0"/>
              <a:t>Измерение прогресса освящения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43000"/>
            <a:ext cx="9144000" cy="5715000"/>
          </a:xfrm>
        </p:spPr>
        <p:txBody>
          <a:bodyPr anchor="ctr">
            <a:normAutofit fontScale="92500" lnSpcReduction="10000"/>
          </a:bodyPr>
          <a:lstStyle/>
          <a:p>
            <a:pPr lvl="0"/>
            <a:r>
              <a:rPr lang="ru-RU" dirty="0"/>
              <a:t>Оказываете ли вы реальное созидательное влияние на </a:t>
            </a:r>
            <a:r>
              <a:rPr lang="ru-RU" dirty="0" smtClean="0"/>
              <a:t>людей?</a:t>
            </a:r>
            <a:endParaRPr lang="en-US" sz="1400" dirty="0"/>
          </a:p>
          <a:p>
            <a:pPr lvl="0"/>
            <a:r>
              <a:rPr lang="ru-RU" dirty="0" smtClean="0"/>
              <a:t>В </a:t>
            </a:r>
            <a:r>
              <a:rPr lang="ru-RU" dirty="0"/>
              <a:t>каких точках вашей жизни, вы теряете мир и стабильность в </a:t>
            </a:r>
            <a:r>
              <a:rPr lang="ru-RU" dirty="0" smtClean="0"/>
              <a:t>сердце?</a:t>
            </a:r>
            <a:endParaRPr lang="en-US" sz="1400" dirty="0"/>
          </a:p>
          <a:p>
            <a:pPr lvl="0"/>
            <a:r>
              <a:rPr lang="ru-RU" dirty="0" smtClean="0"/>
              <a:t>Занимаетесь </a:t>
            </a:r>
            <a:r>
              <a:rPr lang="ru-RU" dirty="0"/>
              <a:t>ли вы серьезно преодолением последствий грехопадения в вашей </a:t>
            </a:r>
            <a:r>
              <a:rPr lang="ru-RU" dirty="0" smtClean="0"/>
              <a:t>личности?</a:t>
            </a:r>
            <a:endParaRPr lang="en-US" sz="1400" dirty="0"/>
          </a:p>
          <a:p>
            <a:pPr lvl="1">
              <a:buFont typeface="Courier New" pitchFamily="49" charset="0"/>
              <a:buChar char="o"/>
            </a:pPr>
            <a:r>
              <a:rPr lang="ru-RU" dirty="0" smtClean="0"/>
              <a:t>Боретесь </a:t>
            </a:r>
            <a:r>
              <a:rPr lang="ru-RU" dirty="0"/>
              <a:t>ли вы с претензией на </a:t>
            </a:r>
            <a:r>
              <a:rPr lang="ru-RU" dirty="0" smtClean="0"/>
              <a:t>самозначимость?</a:t>
            </a:r>
            <a:endParaRPr lang="en-US" sz="800" dirty="0"/>
          </a:p>
          <a:p>
            <a:pPr lvl="1">
              <a:buFont typeface="Courier New" pitchFamily="49" charset="0"/>
              <a:buChar char="o"/>
            </a:pPr>
            <a:r>
              <a:rPr lang="ru-RU" dirty="0" smtClean="0"/>
              <a:t>Побеждаете </a:t>
            </a:r>
            <a:r>
              <a:rPr lang="ru-RU" dirty="0"/>
              <a:t>ли вы </a:t>
            </a:r>
            <a:r>
              <a:rPr lang="ru-RU" dirty="0" smtClean="0"/>
              <a:t>страх?</a:t>
            </a:r>
            <a:endParaRPr lang="en-US" sz="1200" dirty="0"/>
          </a:p>
          <a:p>
            <a:pPr lvl="1">
              <a:buFont typeface="Courier New" pitchFamily="49" charset="0"/>
              <a:buChar char="o"/>
            </a:pPr>
            <a:r>
              <a:rPr lang="ru-RU" dirty="0" smtClean="0"/>
              <a:t>Искореняете </a:t>
            </a:r>
            <a:r>
              <a:rPr lang="ru-RU" dirty="0"/>
              <a:t>ли вы </a:t>
            </a:r>
            <a:r>
              <a:rPr lang="ru-RU" dirty="0" smtClean="0"/>
              <a:t>лживость?</a:t>
            </a:r>
            <a:endParaRPr lang="en-US" sz="1200" dirty="0"/>
          </a:p>
          <a:p>
            <a:pPr lvl="1">
              <a:buFont typeface="Courier New" pitchFamily="49" charset="0"/>
              <a:buChar char="o"/>
            </a:pPr>
            <a:r>
              <a:rPr lang="ru-RU" dirty="0" smtClean="0"/>
              <a:t>Сокрушаете </a:t>
            </a:r>
            <a:r>
              <a:rPr lang="ru-RU" dirty="0"/>
              <a:t>ли вы свой </a:t>
            </a:r>
            <a:r>
              <a:rPr lang="ru-RU" dirty="0" smtClean="0"/>
              <a:t>эгоизм?</a:t>
            </a:r>
            <a:endParaRPr lang="en-US" sz="1200" dirty="0"/>
          </a:p>
          <a:p>
            <a:pPr lvl="1">
              <a:buFont typeface="Courier New" pitchFamily="49" charset="0"/>
              <a:buChar char="o"/>
            </a:pPr>
            <a:r>
              <a:rPr lang="ru-RU" dirty="0" smtClean="0"/>
              <a:t>Смиряете </a:t>
            </a:r>
            <a:r>
              <a:rPr lang="ru-RU" dirty="0"/>
              <a:t>ли вы свои претензии на власть?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7469081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43000"/>
            <a:ext cx="9144000" cy="5715000"/>
          </a:xfrm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ru-RU" u="sng" dirty="0" smtClean="0"/>
              <a:t>дабы </a:t>
            </a:r>
            <a:r>
              <a:rPr lang="ru-RU" u="sng" dirty="0"/>
              <a:t>мы не были более младенцами</a:t>
            </a:r>
            <a:r>
              <a:rPr lang="ru-RU" dirty="0"/>
              <a:t>, колеблющимися и увлекающимися всяким ветром учения, по лукавству человеков, по хитрому искусству </a:t>
            </a:r>
            <a:r>
              <a:rPr lang="ru-RU" dirty="0" smtClean="0"/>
              <a:t>обольщения</a:t>
            </a:r>
            <a:endParaRPr lang="en-US" dirty="0" smtClean="0"/>
          </a:p>
          <a:p>
            <a:pPr marL="0" indent="0" algn="r">
              <a:buNone/>
            </a:pPr>
            <a:r>
              <a:rPr lang="ru-RU" b="1" dirty="0"/>
              <a:t>Еф 4:14</a:t>
            </a:r>
            <a:endParaRPr lang="en-US" dirty="0"/>
          </a:p>
        </p:txBody>
      </p:sp>
      <p:sp>
        <p:nvSpPr>
          <p:cNvPr id="5" name="Title 3"/>
          <p:cNvSpPr txBox="1">
            <a:spLocks/>
          </p:cNvSpPr>
          <p:nvPr/>
        </p:nvSpPr>
        <p:spPr>
          <a:xfrm>
            <a:off x="0" y="0"/>
            <a:ext cx="91440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ПОЧЕМУ НЕОБХОДИМ ДУХОВНЫЙ РОСТ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514631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43000"/>
            <a:ext cx="9144000" cy="5715000"/>
          </a:xfrm>
        </p:spPr>
        <p:txBody>
          <a:bodyPr anchor="t">
            <a:normAutofit/>
          </a:bodyPr>
          <a:lstStyle/>
          <a:p>
            <a:pPr marL="571500" indent="-571500">
              <a:buFont typeface="+mj-lt"/>
              <a:buAutoNum type="romanUcPeriod"/>
            </a:pPr>
            <a:r>
              <a:rPr lang="ru-RU" sz="3600" b="1" dirty="0"/>
              <a:t>Глобальные последствия </a:t>
            </a:r>
            <a:r>
              <a:rPr lang="ru-RU" sz="3600" b="1" dirty="0" smtClean="0"/>
              <a:t>греха</a:t>
            </a:r>
            <a:endParaRPr lang="en-US" sz="3600" b="1" dirty="0" smtClean="0"/>
          </a:p>
          <a:p>
            <a:pPr marL="971550" lvl="1" indent="-571500">
              <a:buFont typeface="+mj-lt"/>
              <a:buAutoNum type="alphaUcPeriod"/>
            </a:pPr>
            <a:r>
              <a:rPr lang="ru-RU" sz="3200" b="1" dirty="0"/>
              <a:t>Претензия на самозначимость</a:t>
            </a:r>
            <a:endParaRPr lang="en-US" sz="3200" dirty="0"/>
          </a:p>
        </p:txBody>
      </p:sp>
      <p:sp>
        <p:nvSpPr>
          <p:cNvPr id="5" name="Title 3"/>
          <p:cNvSpPr txBox="1">
            <a:spLocks/>
          </p:cNvSpPr>
          <p:nvPr/>
        </p:nvSpPr>
        <p:spPr>
          <a:xfrm>
            <a:off x="0" y="0"/>
            <a:ext cx="91440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ПОЧЕМУ НЕОБХОДИМ ДУХОВНЫЙ РОСТ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967916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Autofit/>
          </a:bodyPr>
          <a:lstStyle/>
          <a:p>
            <a:r>
              <a:rPr lang="ru-RU" sz="3600" b="1" dirty="0"/>
              <a:t>Глобальные последствия </a:t>
            </a:r>
            <a:r>
              <a:rPr lang="ru-RU" sz="3600" b="1" dirty="0" smtClean="0"/>
              <a:t>греха</a:t>
            </a:r>
            <a:r>
              <a:rPr lang="en-US" sz="3600" b="1" dirty="0" smtClean="0"/>
              <a:t>:</a:t>
            </a:r>
            <a:br>
              <a:rPr lang="en-US" sz="3600" b="1" dirty="0" smtClean="0"/>
            </a:br>
            <a:r>
              <a:rPr lang="ru-RU" sz="3600" b="1" dirty="0"/>
              <a:t>Претензия на самозначимость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43000"/>
            <a:ext cx="9144000" cy="5715000"/>
          </a:xfrm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ru-RU" dirty="0" smtClean="0"/>
              <a:t>И </a:t>
            </a:r>
            <a:r>
              <a:rPr lang="ru-RU" dirty="0"/>
              <a:t>открылись глаза у них обоих, и узнали они, что наги, и сшили смоковные листья, и сделали себе опоясания</a:t>
            </a:r>
            <a:r>
              <a:rPr lang="ru-RU" dirty="0" smtClean="0"/>
              <a:t>.</a:t>
            </a:r>
            <a:endParaRPr lang="en-US" dirty="0" smtClean="0"/>
          </a:p>
          <a:p>
            <a:pPr marL="0" indent="0" algn="r">
              <a:buNone/>
            </a:pPr>
            <a:r>
              <a:rPr lang="ru-RU" b="1" dirty="0"/>
              <a:t>Быт 3:7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567402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43000"/>
            <a:ext cx="9144000" cy="5715000"/>
          </a:xfrm>
        </p:spPr>
        <p:txBody>
          <a:bodyPr anchor="t">
            <a:normAutofit/>
          </a:bodyPr>
          <a:lstStyle/>
          <a:p>
            <a:pPr marL="571500" indent="-571500">
              <a:buFont typeface="+mj-lt"/>
              <a:buAutoNum type="romanUcPeriod"/>
            </a:pPr>
            <a:r>
              <a:rPr lang="ru-RU" sz="3600" b="1" dirty="0"/>
              <a:t>Глобальные последствия </a:t>
            </a:r>
            <a:r>
              <a:rPr lang="ru-RU" sz="3600" b="1" dirty="0" smtClean="0"/>
              <a:t>греха</a:t>
            </a:r>
            <a:endParaRPr lang="en-US" sz="3600" b="1" dirty="0" smtClean="0"/>
          </a:p>
          <a:p>
            <a:pPr marL="971550" lvl="1" indent="-571500">
              <a:buFont typeface="+mj-lt"/>
              <a:buAutoNum type="alphaUcPeriod"/>
            </a:pPr>
            <a:r>
              <a:rPr lang="ru-RU" sz="3200" b="1" dirty="0"/>
              <a:t>Претензия на </a:t>
            </a:r>
            <a:r>
              <a:rPr lang="ru-RU" sz="3200" b="1" dirty="0" smtClean="0"/>
              <a:t>самозначимость</a:t>
            </a:r>
            <a:endParaRPr lang="en-US" sz="3200" b="1" dirty="0" smtClean="0"/>
          </a:p>
          <a:p>
            <a:pPr marL="971550" lvl="1" indent="-571500">
              <a:buFont typeface="+mj-lt"/>
              <a:buAutoNum type="alphaUcPeriod"/>
            </a:pPr>
            <a:r>
              <a:rPr lang="ru-RU" sz="3200" b="1" dirty="0"/>
              <a:t>Страх</a:t>
            </a:r>
            <a:endParaRPr lang="en-US" sz="3200" dirty="0"/>
          </a:p>
        </p:txBody>
      </p:sp>
      <p:sp>
        <p:nvSpPr>
          <p:cNvPr id="5" name="Title 3"/>
          <p:cNvSpPr txBox="1">
            <a:spLocks/>
          </p:cNvSpPr>
          <p:nvPr/>
        </p:nvSpPr>
        <p:spPr>
          <a:xfrm>
            <a:off x="0" y="0"/>
            <a:ext cx="91440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ПОЧЕМУ НЕОБХОДИМ ДУХОВНЫЙ РОСТ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275342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Autofit/>
          </a:bodyPr>
          <a:lstStyle/>
          <a:p>
            <a:r>
              <a:rPr lang="ru-RU" sz="3600" b="1" dirty="0"/>
              <a:t>Глобальные последствия </a:t>
            </a:r>
            <a:r>
              <a:rPr lang="ru-RU" sz="3600" b="1" dirty="0" smtClean="0"/>
              <a:t>греха</a:t>
            </a:r>
            <a:r>
              <a:rPr lang="en-US" sz="3600" b="1" dirty="0" smtClean="0"/>
              <a:t>:</a:t>
            </a:r>
            <a:br>
              <a:rPr lang="en-US" sz="3600" b="1" dirty="0" smtClean="0"/>
            </a:br>
            <a:r>
              <a:rPr lang="ru-RU" sz="3600" b="1" dirty="0"/>
              <a:t>Страх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43000"/>
            <a:ext cx="9144000" cy="5715000"/>
          </a:xfrm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ru-RU" dirty="0" smtClean="0"/>
              <a:t>И </a:t>
            </a:r>
            <a:r>
              <a:rPr lang="ru-RU" dirty="0"/>
              <a:t>услышали голос Господа Бога, ходящего в раю во время прохлады дня; и скрылся Адам и жена его от лица Господа Бога между деревьями рая. </a:t>
            </a:r>
            <a:r>
              <a:rPr lang="ru-RU" baseline="30000" dirty="0"/>
              <a:t>9</a:t>
            </a:r>
            <a:r>
              <a:rPr lang="ru-RU" dirty="0"/>
              <a:t> И воззвал Господь Бог к Адаму и сказал ему: где ты? </a:t>
            </a:r>
            <a:r>
              <a:rPr lang="ru-RU" baseline="30000" dirty="0"/>
              <a:t>10</a:t>
            </a:r>
            <a:r>
              <a:rPr lang="ru-RU" dirty="0"/>
              <a:t> Он сказал: голос Твой я услышал в раю, и </a:t>
            </a:r>
            <a:r>
              <a:rPr lang="ru-RU" u="sng" dirty="0"/>
              <a:t>убоялся, потому что я наг, и скрылся</a:t>
            </a:r>
            <a:r>
              <a:rPr lang="ru-RU" dirty="0" smtClean="0"/>
              <a:t>.</a:t>
            </a:r>
            <a:endParaRPr lang="en-US" dirty="0" smtClean="0"/>
          </a:p>
          <a:p>
            <a:pPr marL="0" indent="0" algn="r">
              <a:buNone/>
            </a:pPr>
            <a:r>
              <a:rPr lang="ru-RU" b="1" dirty="0"/>
              <a:t>Быт 3:8-10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82316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43000"/>
            <a:ext cx="9144000" cy="5715000"/>
          </a:xfrm>
        </p:spPr>
        <p:txBody>
          <a:bodyPr anchor="t">
            <a:normAutofit/>
          </a:bodyPr>
          <a:lstStyle/>
          <a:p>
            <a:pPr marL="571500" indent="-571500">
              <a:buFont typeface="+mj-lt"/>
              <a:buAutoNum type="romanUcPeriod"/>
            </a:pPr>
            <a:r>
              <a:rPr lang="ru-RU" sz="3600" b="1" dirty="0"/>
              <a:t>Глобальные последствия </a:t>
            </a:r>
            <a:r>
              <a:rPr lang="ru-RU" sz="3600" b="1" dirty="0" smtClean="0"/>
              <a:t>греха</a:t>
            </a:r>
            <a:endParaRPr lang="en-US" sz="3600" b="1" dirty="0" smtClean="0"/>
          </a:p>
          <a:p>
            <a:pPr marL="971550" lvl="1" indent="-571500">
              <a:buFont typeface="+mj-lt"/>
              <a:buAutoNum type="alphaUcPeriod"/>
            </a:pPr>
            <a:r>
              <a:rPr lang="ru-RU" sz="3200" b="1" dirty="0"/>
              <a:t>Претензия на </a:t>
            </a:r>
            <a:r>
              <a:rPr lang="ru-RU" sz="3200" b="1" dirty="0" smtClean="0"/>
              <a:t>самозначимость</a:t>
            </a:r>
            <a:endParaRPr lang="en-US" sz="3200" b="1" dirty="0" smtClean="0"/>
          </a:p>
          <a:p>
            <a:pPr marL="971550" lvl="1" indent="-571500">
              <a:buFont typeface="+mj-lt"/>
              <a:buAutoNum type="alphaUcPeriod"/>
            </a:pPr>
            <a:r>
              <a:rPr lang="ru-RU" sz="3200" b="1" dirty="0" smtClean="0"/>
              <a:t>Страх</a:t>
            </a:r>
            <a:endParaRPr lang="en-US" sz="3200" b="1" dirty="0" smtClean="0"/>
          </a:p>
          <a:p>
            <a:pPr marL="971550" lvl="1" indent="-571500">
              <a:buFont typeface="+mj-lt"/>
              <a:buAutoNum type="alphaUcPeriod"/>
            </a:pPr>
            <a:r>
              <a:rPr lang="ru-RU" sz="3200" b="1" dirty="0"/>
              <a:t>Лживость</a:t>
            </a:r>
            <a:endParaRPr lang="en-US" sz="3200" dirty="0"/>
          </a:p>
        </p:txBody>
      </p:sp>
      <p:sp>
        <p:nvSpPr>
          <p:cNvPr id="5" name="Title 3"/>
          <p:cNvSpPr txBox="1">
            <a:spLocks/>
          </p:cNvSpPr>
          <p:nvPr/>
        </p:nvSpPr>
        <p:spPr>
          <a:xfrm>
            <a:off x="0" y="0"/>
            <a:ext cx="91440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ПОЧЕМУ НЕОБХОДИМ ДУХОВНЫЙ РОСТ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880881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508</TotalTime>
  <Words>1318</Words>
  <Application>Microsoft Office PowerPoint</Application>
  <PresentationFormat>Экран (4:3)</PresentationFormat>
  <Paragraphs>121</Paragraphs>
  <Slides>32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6" baseType="lpstr">
      <vt:lpstr>Arial</vt:lpstr>
      <vt:lpstr>Century Gothic</vt:lpstr>
      <vt:lpstr>Courier New</vt:lpstr>
      <vt:lpstr>Office Theme</vt:lpstr>
      <vt:lpstr>ПОЧЕМУ НЕОБХОДИМ ДУХОВНЫЙ РОСТ</vt:lpstr>
      <vt:lpstr>Слайд 2</vt:lpstr>
      <vt:lpstr>Слайд 3</vt:lpstr>
      <vt:lpstr>Слайд 4</vt:lpstr>
      <vt:lpstr>Слайд 5</vt:lpstr>
      <vt:lpstr>Глобальные последствия греха: Претензия на самозначимость</vt:lpstr>
      <vt:lpstr>Слайд 7</vt:lpstr>
      <vt:lpstr>Глобальные последствия греха: Страх</vt:lpstr>
      <vt:lpstr>Слайд 9</vt:lpstr>
      <vt:lpstr>Глобальные последствия греха: Лживость</vt:lpstr>
      <vt:lpstr>Слайд 11</vt:lpstr>
      <vt:lpstr>Глобальные последствия греха: Самоцентризм</vt:lpstr>
      <vt:lpstr>Глобальные последствия греха: Самоцентризм</vt:lpstr>
      <vt:lpstr>Глобальные последствия греха: Самоцентризм</vt:lpstr>
      <vt:lpstr>Слайд 15</vt:lpstr>
      <vt:lpstr>Глобальные последствия греха: Претензия на власть</vt:lpstr>
      <vt:lpstr>Глобальные последствия греха: Претензия на власть</vt:lpstr>
      <vt:lpstr>Глобальные последствия греха: Претензия на власть</vt:lpstr>
      <vt:lpstr>Глобальные последствия греха: Претензия на власть</vt:lpstr>
      <vt:lpstr>Слайд 20</vt:lpstr>
      <vt:lpstr>Обретение стабильности</vt:lpstr>
      <vt:lpstr>Обретение стабильности</vt:lpstr>
      <vt:lpstr>Обретение стабильности</vt:lpstr>
      <vt:lpstr>Обретение стабильности</vt:lpstr>
      <vt:lpstr>Обретение стабильности</vt:lpstr>
      <vt:lpstr>Обретение стабильности</vt:lpstr>
      <vt:lpstr>Обретение стабильности</vt:lpstr>
      <vt:lpstr>Обретение стабильности</vt:lpstr>
      <vt:lpstr>Обретение стабильности</vt:lpstr>
      <vt:lpstr>Слайд 30</vt:lpstr>
      <vt:lpstr>Созидательное влияние</vt:lpstr>
      <vt:lpstr>Измерение прогресса освящения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Освобождение от последствий греха</dc:title>
  <dc:creator>Alexey Kolomiytsev</dc:creator>
  <cp:lastModifiedBy>Vet</cp:lastModifiedBy>
  <cp:revision>18</cp:revision>
  <dcterms:created xsi:type="dcterms:W3CDTF">2010-10-20T18:35:32Z</dcterms:created>
  <dcterms:modified xsi:type="dcterms:W3CDTF">2010-10-23T16:09:51Z</dcterms:modified>
</cp:coreProperties>
</file>