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66" r:id="rId3"/>
    <p:sldId id="265" r:id="rId4"/>
    <p:sldId id="306" r:id="rId5"/>
    <p:sldId id="307" r:id="rId6"/>
    <p:sldId id="308" r:id="rId7"/>
    <p:sldId id="311" r:id="rId8"/>
    <p:sldId id="312" r:id="rId9"/>
    <p:sldId id="313" r:id="rId10"/>
    <p:sldId id="314" r:id="rId11"/>
    <p:sldId id="309" r:id="rId12"/>
    <p:sldId id="310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5" r:id="rId22"/>
    <p:sldId id="323" r:id="rId23"/>
    <p:sldId id="324" r:id="rId24"/>
    <p:sldId id="326" r:id="rId25"/>
    <p:sldId id="327" r:id="rId26"/>
    <p:sldId id="328" r:id="rId27"/>
  </p:sldIdLst>
  <p:sldSz cx="9144000" cy="6858000" type="screen4x3"/>
  <p:notesSz cx="6858000" cy="9144000"/>
  <p:embeddedFontLst>
    <p:embeddedFont>
      <p:font typeface="Century Gothic" pitchFamily="34" charset="0"/>
      <p:regular r:id="rId28"/>
      <p:bold r:id="rId29"/>
      <p:italic r:id="rId30"/>
      <p:boldItalic r:id="rId3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3.fntdata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472E-26F5-4109-8129-80BFCC0DAEF3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50CB-8ABB-47EA-9ECC-A14A9235CB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003025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472E-26F5-4109-8129-80BFCC0DAEF3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50CB-8ABB-47EA-9ECC-A14A9235CB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345858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472E-26F5-4109-8129-80BFCC0DAEF3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50CB-8ABB-47EA-9ECC-A14A9235CB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0723241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472E-26F5-4109-8129-80BFCC0DAEF3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50CB-8ABB-47EA-9ECC-A14A9235CB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392872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472E-26F5-4109-8129-80BFCC0DAEF3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50CB-8ABB-47EA-9ECC-A14A9235CB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958934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472E-26F5-4109-8129-80BFCC0DAEF3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50CB-8ABB-47EA-9ECC-A14A9235CB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791989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472E-26F5-4109-8129-80BFCC0DAEF3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50CB-8ABB-47EA-9ECC-A14A9235CB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393877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472E-26F5-4109-8129-80BFCC0DAEF3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50CB-8ABB-47EA-9ECC-A14A9235CB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725741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472E-26F5-4109-8129-80BFCC0DAEF3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50CB-8ABB-47EA-9ECC-A14A9235CB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363979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472E-26F5-4109-8129-80BFCC0DAEF3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50CB-8ABB-47EA-9ECC-A14A9235CB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4156617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472E-26F5-4109-8129-80BFCC0DAEF3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50CB-8ABB-47EA-9ECC-A14A9235CB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54793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5472E-26F5-4109-8129-80BFCC0DAEF3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450CB-8ABB-47EA-9ECC-A14A9235CB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035364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Как не разбиться в тумане</a:t>
            </a:r>
            <a:endParaRPr lang="en-US" sz="48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5101771"/>
            <a:ext cx="7467600" cy="1752600"/>
          </a:xfrm>
        </p:spPr>
        <p:txBody>
          <a:bodyPr/>
          <a:lstStyle/>
          <a:p>
            <a:r>
              <a:rPr lang="ru-RU" dirty="0" smtClean="0"/>
              <a:t>1 Коринфянам </a:t>
            </a:r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347499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anchor="t">
            <a:normAutofit/>
          </a:bodyPr>
          <a:lstStyle/>
          <a:p>
            <a:r>
              <a:rPr lang="ru-RU" sz="4000" b="1" dirty="0" smtClean="0"/>
              <a:t>Опасность идолопоклонства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715000"/>
          </a:xfrm>
          <a:noFill/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Все это происходило с ними, [как] образы; а описано в наставление нам, достигшим последних веков.  </a:t>
            </a:r>
            <a:r>
              <a:rPr lang="ru-RU" baseline="30000" dirty="0" smtClean="0"/>
              <a:t>12</a:t>
            </a:r>
            <a:r>
              <a:rPr lang="ru-RU" dirty="0" smtClean="0"/>
              <a:t> Посему, кто думает, что он стоит, берегись, чтобы не упасть. </a:t>
            </a:r>
          </a:p>
          <a:p>
            <a:pPr marL="0" indent="0" algn="r">
              <a:buNone/>
            </a:pPr>
            <a:r>
              <a:rPr lang="ru-RU" b="1" dirty="0" smtClean="0"/>
              <a:t>1 </a:t>
            </a:r>
            <a:r>
              <a:rPr lang="ru-RU" b="1" dirty="0" err="1" smtClean="0"/>
              <a:t>Кор</a:t>
            </a:r>
            <a:r>
              <a:rPr lang="ru-RU" b="1" dirty="0" smtClean="0"/>
              <a:t> 10:11-12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125929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anchor="t">
            <a:normAutofit/>
          </a:bodyPr>
          <a:lstStyle/>
          <a:p>
            <a:r>
              <a:rPr lang="ru-RU" sz="4000" b="1" dirty="0" smtClean="0"/>
              <a:t>Как не разбиться в тумане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715000"/>
          </a:xfrm>
          <a:noFill/>
        </p:spPr>
        <p:txBody>
          <a:bodyPr anchor="t">
            <a:normAutofit/>
          </a:bodyPr>
          <a:lstStyle/>
          <a:p>
            <a:pPr marL="571500" lvl="0" indent="-571500">
              <a:buFont typeface="+mj-lt"/>
              <a:buAutoNum type="romanUcPeriod"/>
            </a:pPr>
            <a:r>
              <a:rPr lang="ru-RU" sz="4000" b="1" dirty="0" smtClean="0"/>
              <a:t>Поражение в пустыне</a:t>
            </a:r>
            <a:endParaRPr lang="en-US" sz="4000" b="1" dirty="0" smtClean="0"/>
          </a:p>
          <a:p>
            <a:pPr marL="571500" lvl="0" indent="-571500">
              <a:buFont typeface="+mj-lt"/>
              <a:buAutoNum type="romanUcPeriod"/>
            </a:pPr>
            <a:r>
              <a:rPr lang="ru-RU" sz="4000" b="1" dirty="0" smtClean="0"/>
              <a:t>Опасность идолопоклонства</a:t>
            </a:r>
            <a:endParaRPr lang="en-US" sz="4000" b="1" dirty="0" smtClean="0"/>
          </a:p>
          <a:p>
            <a:pPr marL="571500" lvl="0" indent="-571500">
              <a:buFont typeface="+mj-lt"/>
              <a:buAutoNum type="romanUcPeriod"/>
            </a:pPr>
            <a:r>
              <a:rPr lang="ru-RU" sz="4000" b="1" dirty="0" smtClean="0"/>
              <a:t>Опасность поклонения бесам</a:t>
            </a:r>
            <a:endParaRPr lang="en-US" sz="4000" b="1" dirty="0" smtClean="0"/>
          </a:p>
          <a:p>
            <a:pPr marL="971550" lvl="1" indent="-571500">
              <a:buFont typeface="+mj-lt"/>
              <a:buAutoNum type="alphaLcParenR"/>
            </a:pPr>
            <a:r>
              <a:rPr lang="ru-RU" sz="3200" b="1" dirty="0" smtClean="0"/>
              <a:t>Реальность общности со Христом</a:t>
            </a:r>
          </a:p>
        </p:txBody>
      </p:sp>
    </p:spTree>
    <p:extLst>
      <p:ext uri="{BB962C8B-B14F-4D97-AF65-F5344CB8AC3E}">
        <p14:creationId xmlns="" xmlns:p14="http://schemas.microsoft.com/office/powerpoint/2010/main" val="1078937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anchor="t">
            <a:noAutofit/>
          </a:bodyPr>
          <a:lstStyle/>
          <a:p>
            <a:r>
              <a:rPr lang="ru-RU" sz="3600" b="1" dirty="0" smtClean="0"/>
              <a:t>Реальность общности со Христом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  <a:noFill/>
        </p:spPr>
        <p:txBody>
          <a:bodyPr anchor="ctr">
            <a:normAutofit fontScale="92500"/>
          </a:bodyPr>
          <a:lstStyle/>
          <a:p>
            <a:pPr marL="0" indent="0" algn="ctr">
              <a:buNone/>
            </a:pPr>
            <a:r>
              <a:rPr lang="ru-RU" dirty="0" smtClean="0"/>
              <a:t>Итак, возлюбленные мои, убегайте </a:t>
            </a:r>
            <a:r>
              <a:rPr lang="ru-RU" dirty="0" err="1" smtClean="0"/>
              <a:t>идолослужения</a:t>
            </a:r>
            <a:r>
              <a:rPr lang="ru-RU" dirty="0" smtClean="0"/>
              <a:t>.  </a:t>
            </a:r>
            <a:r>
              <a:rPr lang="ru-RU" baseline="30000" dirty="0" smtClean="0"/>
              <a:t>15</a:t>
            </a:r>
            <a:r>
              <a:rPr lang="ru-RU" dirty="0" smtClean="0"/>
              <a:t> Я говорю [вам] как рассудительным; сами рассудите о том, что говорю.  </a:t>
            </a:r>
            <a:r>
              <a:rPr lang="ru-RU" baseline="30000" dirty="0" smtClean="0"/>
              <a:t>16</a:t>
            </a:r>
            <a:r>
              <a:rPr lang="ru-RU" dirty="0" smtClean="0"/>
              <a:t> Чаша благословения, которую благословляем, не есть ли приобщение Крови Христовой? Хлеб, который преломляем, не есть ли приобщение Тела Христова?  </a:t>
            </a:r>
            <a:r>
              <a:rPr lang="ru-RU" baseline="30000" dirty="0" smtClean="0"/>
              <a:t>17</a:t>
            </a:r>
            <a:r>
              <a:rPr lang="ru-RU" dirty="0" smtClean="0"/>
              <a:t> Один хлеб, и мы многие одно тело; ибо все причащаемся от одного хлеба.  </a:t>
            </a:r>
            <a:r>
              <a:rPr lang="ru-RU" baseline="30000" dirty="0" smtClean="0"/>
              <a:t>18</a:t>
            </a:r>
            <a:r>
              <a:rPr lang="ru-RU" dirty="0" smtClean="0"/>
              <a:t> Посмотрите на Израиля по плоти: те, которые едят жертвы, не участники ли жертвенника? </a:t>
            </a:r>
          </a:p>
          <a:p>
            <a:pPr marL="0" indent="0" algn="r">
              <a:buNone/>
            </a:pPr>
            <a:r>
              <a:rPr lang="ru-RU" b="1" dirty="0" smtClean="0"/>
              <a:t>1 </a:t>
            </a:r>
            <a:r>
              <a:rPr lang="ru-RU" b="1" dirty="0" err="1" smtClean="0"/>
              <a:t>Кор</a:t>
            </a:r>
            <a:r>
              <a:rPr lang="ru-RU" b="1" dirty="0" smtClean="0"/>
              <a:t> 10:14-1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125929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anchor="t">
            <a:normAutofit/>
          </a:bodyPr>
          <a:lstStyle/>
          <a:p>
            <a:r>
              <a:rPr lang="ru-RU" sz="4000" b="1" dirty="0" smtClean="0"/>
              <a:t>Как не разбиться в тумане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715000"/>
          </a:xfrm>
          <a:noFill/>
        </p:spPr>
        <p:txBody>
          <a:bodyPr anchor="t">
            <a:normAutofit/>
          </a:bodyPr>
          <a:lstStyle/>
          <a:p>
            <a:pPr marL="571500" lvl="0" indent="-571500">
              <a:buFont typeface="+mj-lt"/>
              <a:buAutoNum type="romanUcPeriod"/>
            </a:pPr>
            <a:r>
              <a:rPr lang="ru-RU" sz="4000" b="1" dirty="0" smtClean="0"/>
              <a:t>Поражение в пустыне</a:t>
            </a:r>
            <a:endParaRPr lang="en-US" sz="4000" b="1" dirty="0" smtClean="0"/>
          </a:p>
          <a:p>
            <a:pPr marL="571500" lvl="0" indent="-571500">
              <a:buFont typeface="+mj-lt"/>
              <a:buAutoNum type="romanUcPeriod"/>
            </a:pPr>
            <a:r>
              <a:rPr lang="ru-RU" sz="4000" b="1" dirty="0" smtClean="0"/>
              <a:t>Опасность идолопоклонства</a:t>
            </a:r>
            <a:endParaRPr lang="en-US" sz="4000" b="1" dirty="0" smtClean="0"/>
          </a:p>
          <a:p>
            <a:pPr marL="571500" lvl="0" indent="-571500">
              <a:buFont typeface="+mj-lt"/>
              <a:buAutoNum type="romanUcPeriod"/>
            </a:pPr>
            <a:r>
              <a:rPr lang="ru-RU" sz="4000" b="1" dirty="0" smtClean="0"/>
              <a:t>Опасность поклонения бесам</a:t>
            </a:r>
            <a:endParaRPr lang="en-US" sz="4000" b="1" dirty="0" smtClean="0"/>
          </a:p>
          <a:p>
            <a:pPr marL="971550" lvl="1" indent="-571500">
              <a:buFont typeface="+mj-lt"/>
              <a:buAutoNum type="alphaLcParenR"/>
            </a:pPr>
            <a:r>
              <a:rPr lang="ru-RU" sz="3200" b="1" dirty="0" smtClean="0"/>
              <a:t>Реальность общности со Христом</a:t>
            </a:r>
            <a:endParaRPr lang="en-US" sz="3200" b="1" dirty="0" smtClean="0"/>
          </a:p>
          <a:p>
            <a:pPr marL="971550" lvl="1" indent="-571500">
              <a:buFont typeface="+mj-lt"/>
              <a:buAutoNum type="alphaLcParenR"/>
            </a:pPr>
            <a:r>
              <a:rPr lang="ru-RU" sz="3200" b="1" dirty="0" smtClean="0"/>
              <a:t>Реальность общности с дьяволом</a:t>
            </a:r>
          </a:p>
        </p:txBody>
      </p:sp>
    </p:spTree>
    <p:extLst>
      <p:ext uri="{BB962C8B-B14F-4D97-AF65-F5344CB8AC3E}">
        <p14:creationId xmlns="" xmlns:p14="http://schemas.microsoft.com/office/powerpoint/2010/main" val="1078937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anchor="t">
            <a:normAutofit/>
          </a:bodyPr>
          <a:lstStyle/>
          <a:p>
            <a:r>
              <a:rPr lang="ru-RU" sz="4000" b="1" dirty="0" smtClean="0"/>
              <a:t>Реальность общности с дьяволом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715000"/>
          </a:xfrm>
          <a:noFill/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Что же я говорю? То ли, что идол есть что-нибудь, или </a:t>
            </a:r>
            <a:r>
              <a:rPr lang="ru-RU" dirty="0" err="1" smtClean="0"/>
              <a:t>идоложертвенное</a:t>
            </a:r>
            <a:r>
              <a:rPr lang="ru-RU" dirty="0" smtClean="0"/>
              <a:t> значит что-нибудь?  </a:t>
            </a:r>
            <a:r>
              <a:rPr lang="ru-RU" baseline="30000" dirty="0" smtClean="0"/>
              <a:t>20</a:t>
            </a:r>
            <a:r>
              <a:rPr lang="ru-RU" dirty="0" smtClean="0"/>
              <a:t> [Нет], но что язычники, принося жертвы, приносят бесам, а не Богу. Но я не хочу, чтобы вы были в общении с бесами.  </a:t>
            </a:r>
            <a:r>
              <a:rPr lang="ru-RU" baseline="30000" dirty="0" smtClean="0"/>
              <a:t>21</a:t>
            </a:r>
            <a:r>
              <a:rPr lang="ru-RU" dirty="0" smtClean="0"/>
              <a:t> Не можете пить чашу Господню и чашу бесовскую; не можете быть участниками в трапезе Господней и в трапезе бесовской.  </a:t>
            </a:r>
            <a:r>
              <a:rPr lang="en-US" baseline="30000" dirty="0" smtClean="0"/>
              <a:t>22</a:t>
            </a:r>
            <a:r>
              <a:rPr lang="en-US" dirty="0" smtClean="0"/>
              <a:t> </a:t>
            </a:r>
            <a:r>
              <a:rPr lang="en-US" dirty="0" err="1" smtClean="0"/>
              <a:t>Неужели</a:t>
            </a:r>
            <a:r>
              <a:rPr lang="en-US" dirty="0" smtClean="0"/>
              <a:t> </a:t>
            </a:r>
            <a:r>
              <a:rPr lang="en-US" dirty="0" err="1" smtClean="0"/>
              <a:t>мы</a:t>
            </a:r>
            <a:r>
              <a:rPr lang="en-US" dirty="0" smtClean="0"/>
              <a:t> [</a:t>
            </a:r>
            <a:r>
              <a:rPr lang="en-US" dirty="0" err="1" smtClean="0"/>
              <a:t>решимся</a:t>
            </a:r>
            <a:r>
              <a:rPr lang="en-US" dirty="0" smtClean="0"/>
              <a:t>] </a:t>
            </a:r>
            <a:r>
              <a:rPr lang="en-US" dirty="0" err="1" smtClean="0"/>
              <a:t>раздражать</a:t>
            </a:r>
            <a:r>
              <a:rPr lang="en-US" dirty="0" smtClean="0"/>
              <a:t> </a:t>
            </a:r>
            <a:r>
              <a:rPr lang="en-US" dirty="0" err="1" smtClean="0"/>
              <a:t>Господа</a:t>
            </a:r>
            <a:r>
              <a:rPr lang="en-US" dirty="0" smtClean="0"/>
              <a:t>? </a:t>
            </a:r>
            <a:r>
              <a:rPr lang="en-US" dirty="0" err="1" smtClean="0"/>
              <a:t>Разве</a:t>
            </a:r>
            <a:r>
              <a:rPr lang="en-US" dirty="0" smtClean="0"/>
              <a:t> </a:t>
            </a:r>
            <a:r>
              <a:rPr lang="en-US" dirty="0" err="1" smtClean="0"/>
              <a:t>мы</a:t>
            </a:r>
            <a:r>
              <a:rPr lang="en-US" dirty="0" smtClean="0"/>
              <a:t> </a:t>
            </a:r>
            <a:r>
              <a:rPr lang="en-US" dirty="0" err="1" smtClean="0"/>
              <a:t>сильнее</a:t>
            </a:r>
            <a:r>
              <a:rPr lang="en-US" dirty="0" smtClean="0"/>
              <a:t> </a:t>
            </a:r>
            <a:r>
              <a:rPr lang="en-US" dirty="0" err="1" smtClean="0"/>
              <a:t>Его</a:t>
            </a:r>
            <a:r>
              <a:rPr lang="en-US" dirty="0" smtClean="0"/>
              <a:t>?</a:t>
            </a:r>
            <a:endParaRPr lang="ru-RU" dirty="0" smtClean="0"/>
          </a:p>
          <a:p>
            <a:pPr marL="0" indent="0" algn="r">
              <a:buNone/>
            </a:pPr>
            <a:r>
              <a:rPr lang="ru-RU" b="1" dirty="0" smtClean="0"/>
              <a:t>1 </a:t>
            </a:r>
            <a:r>
              <a:rPr lang="ru-RU" b="1" dirty="0" err="1" smtClean="0"/>
              <a:t>Кор</a:t>
            </a:r>
            <a:r>
              <a:rPr lang="ru-RU" b="1" dirty="0" smtClean="0"/>
              <a:t> 10:19-22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125929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anchor="t">
            <a:normAutofit/>
          </a:bodyPr>
          <a:lstStyle/>
          <a:p>
            <a:r>
              <a:rPr lang="ru-RU" sz="4000" b="1" dirty="0" smtClean="0"/>
              <a:t>Как не разбиться в тумане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715000"/>
          </a:xfrm>
          <a:noFill/>
        </p:spPr>
        <p:txBody>
          <a:bodyPr anchor="t">
            <a:normAutofit/>
          </a:bodyPr>
          <a:lstStyle/>
          <a:p>
            <a:pPr marL="571500" lvl="0" indent="-571500">
              <a:buFont typeface="+mj-lt"/>
              <a:buAutoNum type="romanUcPeriod"/>
            </a:pPr>
            <a:r>
              <a:rPr lang="ru-RU" sz="4000" b="1" dirty="0" smtClean="0"/>
              <a:t>Поражение в пустыне</a:t>
            </a:r>
            <a:endParaRPr lang="en-US" sz="4000" b="1" dirty="0" smtClean="0"/>
          </a:p>
          <a:p>
            <a:pPr marL="571500" lvl="0" indent="-571500">
              <a:buFont typeface="+mj-lt"/>
              <a:buAutoNum type="romanUcPeriod"/>
            </a:pPr>
            <a:r>
              <a:rPr lang="ru-RU" sz="4000" b="1" dirty="0" smtClean="0"/>
              <a:t>Опасность идолопоклонства</a:t>
            </a:r>
            <a:endParaRPr lang="en-US" sz="4000" b="1" dirty="0" smtClean="0"/>
          </a:p>
          <a:p>
            <a:pPr marL="571500" lvl="0" indent="-571500">
              <a:buFont typeface="+mj-lt"/>
              <a:buAutoNum type="romanUcPeriod"/>
            </a:pPr>
            <a:r>
              <a:rPr lang="ru-RU" sz="4000" b="1" dirty="0" smtClean="0"/>
              <a:t>Опасность поклонения бесам</a:t>
            </a:r>
            <a:endParaRPr lang="en-US" sz="4000" b="1" dirty="0" smtClean="0"/>
          </a:p>
          <a:p>
            <a:pPr marL="571500" lvl="0" indent="-571500">
              <a:buFont typeface="+mj-lt"/>
              <a:buAutoNum type="romanUcPeriod"/>
            </a:pPr>
            <a:r>
              <a:rPr lang="ru-RU" sz="4000" b="1" dirty="0" smtClean="0"/>
              <a:t>Как избежать опасности</a:t>
            </a:r>
            <a:endParaRPr lang="en-US" sz="4000" b="1" dirty="0" smtClean="0"/>
          </a:p>
          <a:p>
            <a:pPr marL="1143000" lvl="1" indent="-742950">
              <a:buFont typeface="+mj-lt"/>
              <a:buAutoNum type="alphaLcParenR"/>
            </a:pPr>
            <a:r>
              <a:rPr lang="ru-RU" sz="3600" b="1" dirty="0" smtClean="0"/>
              <a:t>Ищите то, что полезно</a:t>
            </a:r>
            <a:endParaRPr lang="en-US" sz="36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1078937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anchor="t">
            <a:normAutofit/>
          </a:bodyPr>
          <a:lstStyle/>
          <a:p>
            <a:r>
              <a:rPr lang="ru-RU" sz="4000" b="1" dirty="0" smtClean="0"/>
              <a:t>Ищите то, что полезно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715000"/>
          </a:xfrm>
          <a:noFill/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Все мне позволительно, но не все полезно; все мне позволительно, но не все </a:t>
            </a:r>
            <a:r>
              <a:rPr lang="ru-RU" dirty="0" err="1" smtClean="0"/>
              <a:t>назидает</a:t>
            </a:r>
            <a:r>
              <a:rPr lang="ru-RU" dirty="0" smtClean="0"/>
              <a:t>.  </a:t>
            </a:r>
            <a:r>
              <a:rPr lang="ru-RU" baseline="30000" dirty="0" smtClean="0"/>
              <a:t>24</a:t>
            </a:r>
            <a:r>
              <a:rPr lang="ru-RU" dirty="0" smtClean="0"/>
              <a:t> Никто не ищи своего, но каждый [пользы] другого.</a:t>
            </a:r>
          </a:p>
          <a:p>
            <a:pPr marL="0" indent="0" algn="r">
              <a:buNone/>
            </a:pPr>
            <a:r>
              <a:rPr lang="ru-RU" b="1" dirty="0" smtClean="0"/>
              <a:t>1 </a:t>
            </a:r>
            <a:r>
              <a:rPr lang="ru-RU" b="1" dirty="0" err="1" smtClean="0"/>
              <a:t>Кор</a:t>
            </a:r>
            <a:r>
              <a:rPr lang="ru-RU" b="1" dirty="0" smtClean="0"/>
              <a:t> 10:23-24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125929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anchor="t">
            <a:normAutofit/>
          </a:bodyPr>
          <a:lstStyle/>
          <a:p>
            <a:r>
              <a:rPr lang="ru-RU" sz="4000" b="1" dirty="0" smtClean="0"/>
              <a:t>Как не разбиться в тумане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715000"/>
          </a:xfrm>
          <a:noFill/>
        </p:spPr>
        <p:txBody>
          <a:bodyPr anchor="t">
            <a:normAutofit/>
          </a:bodyPr>
          <a:lstStyle/>
          <a:p>
            <a:pPr marL="571500" lvl="0" indent="-571500">
              <a:buFont typeface="+mj-lt"/>
              <a:buAutoNum type="romanUcPeriod"/>
            </a:pPr>
            <a:r>
              <a:rPr lang="ru-RU" sz="4000" b="1" dirty="0" smtClean="0"/>
              <a:t>Поражение в пустыне</a:t>
            </a:r>
            <a:endParaRPr lang="en-US" sz="4000" b="1" dirty="0" smtClean="0"/>
          </a:p>
          <a:p>
            <a:pPr marL="571500" lvl="0" indent="-571500">
              <a:buFont typeface="+mj-lt"/>
              <a:buAutoNum type="romanUcPeriod"/>
            </a:pPr>
            <a:r>
              <a:rPr lang="ru-RU" sz="4000" b="1" dirty="0" smtClean="0"/>
              <a:t>Опасность идолопоклонства</a:t>
            </a:r>
            <a:endParaRPr lang="en-US" sz="4000" b="1" dirty="0" smtClean="0"/>
          </a:p>
          <a:p>
            <a:pPr marL="571500" lvl="0" indent="-571500">
              <a:buFont typeface="+mj-lt"/>
              <a:buAutoNum type="romanUcPeriod"/>
            </a:pPr>
            <a:r>
              <a:rPr lang="ru-RU" sz="4000" b="1" dirty="0" smtClean="0"/>
              <a:t>Опасность поклонения бесам</a:t>
            </a:r>
            <a:endParaRPr lang="en-US" sz="4000" b="1" dirty="0" smtClean="0"/>
          </a:p>
          <a:p>
            <a:pPr marL="571500" lvl="0" indent="-571500">
              <a:buFont typeface="+mj-lt"/>
              <a:buAutoNum type="romanUcPeriod"/>
            </a:pPr>
            <a:r>
              <a:rPr lang="ru-RU" sz="4000" b="1" dirty="0" smtClean="0"/>
              <a:t>Как избежать опасности</a:t>
            </a:r>
            <a:endParaRPr lang="en-US" sz="4000" b="1" dirty="0" smtClean="0"/>
          </a:p>
          <a:p>
            <a:pPr marL="1143000" lvl="1" indent="-742950">
              <a:buFont typeface="+mj-lt"/>
              <a:buAutoNum type="alphaLcParenR"/>
            </a:pPr>
            <a:r>
              <a:rPr lang="ru-RU" sz="3600" b="1" dirty="0" smtClean="0"/>
              <a:t>Ищите то, что полезно</a:t>
            </a:r>
            <a:endParaRPr lang="en-US" sz="3600" b="1" dirty="0" smtClean="0"/>
          </a:p>
          <a:p>
            <a:pPr marL="1143000" lvl="1" indent="-742950">
              <a:buFont typeface="+mj-lt"/>
              <a:buAutoNum type="alphaLcParenR"/>
            </a:pPr>
            <a:r>
              <a:rPr lang="ru-RU" sz="3600" b="1" dirty="0" smtClean="0"/>
              <a:t>Ищите того, что </a:t>
            </a:r>
            <a:r>
              <a:rPr lang="ru-RU" sz="3600" b="1" dirty="0" err="1" smtClean="0"/>
              <a:t>назидает</a:t>
            </a:r>
            <a:endParaRPr lang="en-US" sz="36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1078937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anchor="t">
            <a:normAutofit/>
          </a:bodyPr>
          <a:lstStyle/>
          <a:p>
            <a:r>
              <a:rPr lang="ru-RU" sz="4000" b="1" dirty="0" smtClean="0"/>
              <a:t>Ищите того, что </a:t>
            </a:r>
            <a:r>
              <a:rPr lang="ru-RU" sz="4000" b="1" dirty="0" err="1" smtClean="0"/>
              <a:t>назидает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715000"/>
          </a:xfrm>
          <a:noFill/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Все мне позволительно,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>
                <a:solidFill>
                  <a:srgbClr val="FFFF00"/>
                </a:solidFill>
              </a:rPr>
              <a:t>но не все полезно</a:t>
            </a:r>
            <a:r>
              <a:rPr lang="ru-RU" dirty="0" smtClean="0"/>
              <a:t>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все мне позволительно,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>
                <a:solidFill>
                  <a:srgbClr val="FFFF00"/>
                </a:solidFill>
              </a:rPr>
              <a:t>но не все </a:t>
            </a:r>
            <a:r>
              <a:rPr lang="ru-RU" dirty="0" err="1" smtClean="0">
                <a:solidFill>
                  <a:srgbClr val="FFFF00"/>
                </a:solidFill>
              </a:rPr>
              <a:t>назидает</a:t>
            </a:r>
            <a:r>
              <a:rPr lang="ru-RU" dirty="0" smtClean="0"/>
              <a:t>.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baseline="30000" dirty="0" smtClean="0"/>
              <a:t>24</a:t>
            </a:r>
            <a:r>
              <a:rPr lang="ru-RU" dirty="0" smtClean="0"/>
              <a:t> Никто не ищи своего,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но каждый [пользы] другого.</a:t>
            </a:r>
          </a:p>
          <a:p>
            <a:pPr marL="0" indent="0" algn="r">
              <a:buNone/>
            </a:pPr>
            <a:r>
              <a:rPr lang="ru-RU" b="1" dirty="0" smtClean="0"/>
              <a:t>1 </a:t>
            </a:r>
            <a:r>
              <a:rPr lang="ru-RU" b="1" dirty="0" err="1" smtClean="0"/>
              <a:t>Кор</a:t>
            </a:r>
            <a:r>
              <a:rPr lang="ru-RU" b="1" dirty="0" smtClean="0"/>
              <a:t> 10:23-24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125929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anchor="t">
            <a:normAutofit/>
          </a:bodyPr>
          <a:lstStyle/>
          <a:p>
            <a:r>
              <a:rPr lang="ru-RU" sz="4000" b="1" dirty="0" smtClean="0"/>
              <a:t>Как не разбиться в тумане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715000"/>
          </a:xfrm>
          <a:noFill/>
        </p:spPr>
        <p:txBody>
          <a:bodyPr anchor="t">
            <a:normAutofit lnSpcReduction="10000"/>
          </a:bodyPr>
          <a:lstStyle/>
          <a:p>
            <a:pPr marL="571500" lvl="0" indent="-571500">
              <a:buFont typeface="+mj-lt"/>
              <a:buAutoNum type="romanUcPeriod"/>
            </a:pPr>
            <a:r>
              <a:rPr lang="ru-RU" sz="4000" b="1" dirty="0" smtClean="0"/>
              <a:t>Поражение в пустыне</a:t>
            </a:r>
            <a:endParaRPr lang="en-US" sz="4000" b="1" dirty="0" smtClean="0"/>
          </a:p>
          <a:p>
            <a:pPr marL="571500" lvl="0" indent="-571500">
              <a:buFont typeface="+mj-lt"/>
              <a:buAutoNum type="romanUcPeriod"/>
            </a:pPr>
            <a:r>
              <a:rPr lang="ru-RU" sz="4000" b="1" dirty="0" smtClean="0"/>
              <a:t>Опасность идолопоклонства</a:t>
            </a:r>
            <a:endParaRPr lang="en-US" sz="4000" b="1" dirty="0" smtClean="0"/>
          </a:p>
          <a:p>
            <a:pPr marL="571500" lvl="0" indent="-571500">
              <a:buFont typeface="+mj-lt"/>
              <a:buAutoNum type="romanUcPeriod"/>
            </a:pPr>
            <a:r>
              <a:rPr lang="ru-RU" sz="4000" b="1" dirty="0" smtClean="0"/>
              <a:t>Опасность поклонения бесам</a:t>
            </a:r>
            <a:endParaRPr lang="en-US" sz="4000" b="1" dirty="0" smtClean="0"/>
          </a:p>
          <a:p>
            <a:pPr marL="571500" lvl="0" indent="-571500">
              <a:buFont typeface="+mj-lt"/>
              <a:buAutoNum type="romanUcPeriod"/>
            </a:pPr>
            <a:r>
              <a:rPr lang="ru-RU" sz="4000" b="1" dirty="0" smtClean="0"/>
              <a:t>Как избежать опасности</a:t>
            </a:r>
            <a:endParaRPr lang="en-US" sz="4000" b="1" dirty="0" smtClean="0"/>
          </a:p>
          <a:p>
            <a:pPr marL="1143000" lvl="1" indent="-742950">
              <a:buFont typeface="+mj-lt"/>
              <a:buAutoNum type="alphaLcParenR"/>
            </a:pPr>
            <a:r>
              <a:rPr lang="ru-RU" sz="3600" b="1" dirty="0" smtClean="0"/>
              <a:t>Ищите то, что полезно</a:t>
            </a:r>
            <a:endParaRPr lang="en-US" sz="3600" b="1" dirty="0" smtClean="0"/>
          </a:p>
          <a:p>
            <a:pPr marL="1143000" lvl="1" indent="-742950">
              <a:buFont typeface="+mj-lt"/>
              <a:buAutoNum type="alphaLcParenR"/>
            </a:pPr>
            <a:r>
              <a:rPr lang="ru-RU" sz="3600" b="1" dirty="0" smtClean="0"/>
              <a:t>Ищите того, что </a:t>
            </a:r>
            <a:r>
              <a:rPr lang="ru-RU" sz="3600" b="1" dirty="0" err="1" smtClean="0"/>
              <a:t>назидает</a:t>
            </a:r>
            <a:endParaRPr lang="en-US" sz="3600" b="1" dirty="0" smtClean="0"/>
          </a:p>
          <a:p>
            <a:pPr marL="1143000" lvl="1" indent="-742950">
              <a:buFont typeface="+mj-lt"/>
              <a:buAutoNum type="alphaLcParenR"/>
            </a:pPr>
            <a:r>
              <a:rPr lang="ru-RU" sz="3600" b="1" dirty="0" smtClean="0"/>
              <a:t>Ищите того, что </a:t>
            </a:r>
            <a:r>
              <a:rPr lang="ru-RU" sz="3600" b="1" dirty="0" err="1" smtClean="0"/>
              <a:t>назидает</a:t>
            </a:r>
            <a:r>
              <a:rPr lang="ru-RU" sz="3600" b="1" dirty="0" smtClean="0"/>
              <a:t> других</a:t>
            </a:r>
            <a:endParaRPr lang="en-US" sz="3600" b="1" dirty="0" smtClean="0"/>
          </a:p>
          <a:p>
            <a:pPr marL="1543050" lvl="2" indent="-742950">
              <a:buFont typeface="+mj-lt"/>
              <a:buAutoNum type="arabicPeriod"/>
            </a:pPr>
            <a:r>
              <a:rPr lang="ru-RU" sz="3200" b="1" dirty="0" smtClean="0"/>
              <a:t>Служите другим, созидая их</a:t>
            </a:r>
            <a:endParaRPr lang="en-US" sz="32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1078937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anchor="t">
            <a:normAutofit/>
          </a:bodyPr>
          <a:lstStyle/>
          <a:p>
            <a:r>
              <a:rPr lang="ru-RU" sz="4000" b="1" dirty="0" smtClean="0"/>
              <a:t>Как не разбиться в тумане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715000"/>
          </a:xfrm>
          <a:noFill/>
        </p:spPr>
        <p:txBody>
          <a:bodyPr anchor="t">
            <a:normAutofit/>
          </a:bodyPr>
          <a:lstStyle/>
          <a:p>
            <a:pPr marL="571500" lvl="0" indent="-571500">
              <a:buFont typeface="+mj-lt"/>
              <a:buAutoNum type="romanUcPeriod"/>
            </a:pPr>
            <a:r>
              <a:rPr lang="ru-RU" sz="4000" b="1" dirty="0" smtClean="0"/>
              <a:t>Поражение в пустыне</a:t>
            </a:r>
            <a:endParaRPr lang="ru-RU" sz="36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1078937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anchor="t">
            <a:normAutofit/>
          </a:bodyPr>
          <a:lstStyle/>
          <a:p>
            <a:r>
              <a:rPr lang="ru-RU" sz="4000" b="1" dirty="0" smtClean="0"/>
              <a:t>Служите другим, созидая их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715000"/>
          </a:xfrm>
          <a:noFill/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Все мне позволительно, но не все полезно; все мне позволительно, но не все </a:t>
            </a:r>
            <a:r>
              <a:rPr lang="ru-RU" dirty="0" err="1" smtClean="0"/>
              <a:t>назидает</a:t>
            </a:r>
            <a:r>
              <a:rPr lang="ru-RU" dirty="0" smtClean="0"/>
              <a:t>.  </a:t>
            </a:r>
            <a:r>
              <a:rPr lang="ru-RU" baseline="30000" dirty="0" smtClean="0"/>
              <a:t>24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Никто не ищи своего, но каждый [пользы] другого</a:t>
            </a:r>
            <a:r>
              <a:rPr lang="ru-RU" dirty="0" smtClean="0"/>
              <a:t>.</a:t>
            </a:r>
          </a:p>
          <a:p>
            <a:pPr marL="0" indent="0" algn="r">
              <a:buNone/>
            </a:pPr>
            <a:r>
              <a:rPr lang="ru-RU" b="1" dirty="0" smtClean="0"/>
              <a:t>1 </a:t>
            </a:r>
            <a:r>
              <a:rPr lang="ru-RU" b="1" dirty="0" err="1" smtClean="0"/>
              <a:t>Кор</a:t>
            </a:r>
            <a:r>
              <a:rPr lang="ru-RU" b="1" dirty="0" smtClean="0"/>
              <a:t> 10:23-24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125929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anchor="t">
            <a:normAutofit/>
          </a:bodyPr>
          <a:lstStyle/>
          <a:p>
            <a:r>
              <a:rPr lang="ru-RU" sz="4000" b="1" dirty="0" smtClean="0"/>
              <a:t>Служите другим, созидая их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715000"/>
          </a:xfrm>
          <a:noFill/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Итак, едите ли, пьете ли, или иное что делаете, все делайте в славу Божию.  </a:t>
            </a:r>
            <a:r>
              <a:rPr lang="ru-RU" baseline="30000" dirty="0" smtClean="0"/>
              <a:t>32</a:t>
            </a:r>
            <a:r>
              <a:rPr lang="ru-RU" dirty="0" smtClean="0"/>
              <a:t> Не подавайте соблазна ни Иудеям, ни </a:t>
            </a:r>
            <a:r>
              <a:rPr lang="ru-RU" dirty="0" err="1" smtClean="0"/>
              <a:t>Еллинам</a:t>
            </a:r>
            <a:r>
              <a:rPr lang="ru-RU" dirty="0" smtClean="0"/>
              <a:t>, </a:t>
            </a:r>
            <a:r>
              <a:rPr lang="ru-RU" dirty="0" err="1" smtClean="0"/>
              <a:t>ни</a:t>
            </a:r>
            <a:r>
              <a:rPr lang="ru-RU" dirty="0" smtClean="0"/>
              <a:t> церкви Божией</a:t>
            </a:r>
            <a:r>
              <a:rPr lang="ru-RU" dirty="0" smtClean="0">
                <a:solidFill>
                  <a:srgbClr val="FFFF00"/>
                </a:solidFill>
              </a:rPr>
              <a:t>,</a:t>
            </a:r>
            <a:r>
              <a:rPr lang="ru-RU" dirty="0" smtClean="0"/>
              <a:t>  </a:t>
            </a:r>
            <a:r>
              <a:rPr lang="ru-RU" baseline="30000" dirty="0" smtClean="0"/>
              <a:t>33</a:t>
            </a:r>
            <a:r>
              <a:rPr lang="ru-RU" dirty="0" smtClean="0"/>
              <a:t> так, как и я угождаю всем во всем, ища не своей пользы, но [пользы] многих, чтобы они спаслись.</a:t>
            </a:r>
          </a:p>
          <a:p>
            <a:pPr marL="0" indent="0" algn="r">
              <a:buNone/>
            </a:pPr>
            <a:r>
              <a:rPr lang="ru-RU" b="1" dirty="0" smtClean="0"/>
              <a:t>1 </a:t>
            </a:r>
            <a:r>
              <a:rPr lang="ru-RU" b="1" dirty="0" err="1" smtClean="0"/>
              <a:t>Кор</a:t>
            </a:r>
            <a:r>
              <a:rPr lang="ru-RU" b="1" dirty="0" smtClean="0"/>
              <a:t> 10:31-33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125929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anchor="t">
            <a:normAutofit/>
          </a:bodyPr>
          <a:lstStyle/>
          <a:p>
            <a:r>
              <a:rPr lang="ru-RU" sz="4000" b="1" dirty="0" smtClean="0"/>
              <a:t>Как не разбиться в тумане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715000"/>
          </a:xfrm>
          <a:noFill/>
        </p:spPr>
        <p:txBody>
          <a:bodyPr anchor="t">
            <a:normAutofit fontScale="92500" lnSpcReduction="10000"/>
          </a:bodyPr>
          <a:lstStyle/>
          <a:p>
            <a:pPr marL="571500" lvl="0" indent="-571500">
              <a:buFont typeface="+mj-lt"/>
              <a:buAutoNum type="romanUcPeriod"/>
            </a:pPr>
            <a:r>
              <a:rPr lang="ru-RU" sz="4000" b="1" dirty="0" smtClean="0"/>
              <a:t>Поражение в пустыне</a:t>
            </a:r>
            <a:endParaRPr lang="en-US" sz="4000" b="1" dirty="0" smtClean="0"/>
          </a:p>
          <a:p>
            <a:pPr marL="571500" lvl="0" indent="-571500">
              <a:buFont typeface="+mj-lt"/>
              <a:buAutoNum type="romanUcPeriod"/>
            </a:pPr>
            <a:r>
              <a:rPr lang="ru-RU" sz="4000" b="1" dirty="0" smtClean="0"/>
              <a:t>Опасность идолопоклонства</a:t>
            </a:r>
            <a:endParaRPr lang="en-US" sz="4000" b="1" dirty="0" smtClean="0"/>
          </a:p>
          <a:p>
            <a:pPr marL="571500" lvl="0" indent="-571500">
              <a:buFont typeface="+mj-lt"/>
              <a:buAutoNum type="romanUcPeriod"/>
            </a:pPr>
            <a:r>
              <a:rPr lang="ru-RU" sz="4000" b="1" dirty="0" smtClean="0"/>
              <a:t>Опасность поклонения бесам</a:t>
            </a:r>
            <a:endParaRPr lang="en-US" sz="4000" b="1" dirty="0" smtClean="0"/>
          </a:p>
          <a:p>
            <a:pPr marL="571500" lvl="0" indent="-571500">
              <a:buFont typeface="+mj-lt"/>
              <a:buAutoNum type="romanUcPeriod"/>
            </a:pPr>
            <a:r>
              <a:rPr lang="ru-RU" sz="4000" b="1" dirty="0" smtClean="0"/>
              <a:t>Как избежать опасности</a:t>
            </a:r>
            <a:endParaRPr lang="en-US" sz="4000" b="1" dirty="0" smtClean="0"/>
          </a:p>
          <a:p>
            <a:pPr marL="1143000" lvl="1" indent="-742950">
              <a:buFont typeface="+mj-lt"/>
              <a:buAutoNum type="alphaLcParenR"/>
            </a:pPr>
            <a:r>
              <a:rPr lang="ru-RU" sz="3600" b="1" dirty="0" smtClean="0"/>
              <a:t>Ищите то, что полезно</a:t>
            </a:r>
            <a:endParaRPr lang="en-US" sz="3600" b="1" dirty="0" smtClean="0"/>
          </a:p>
          <a:p>
            <a:pPr marL="1143000" lvl="1" indent="-742950">
              <a:buFont typeface="+mj-lt"/>
              <a:buAutoNum type="alphaLcParenR"/>
            </a:pPr>
            <a:r>
              <a:rPr lang="ru-RU" sz="3600" b="1" dirty="0" smtClean="0"/>
              <a:t>Ищите того, что </a:t>
            </a:r>
            <a:r>
              <a:rPr lang="ru-RU" sz="3600" b="1" dirty="0" err="1" smtClean="0"/>
              <a:t>назидает</a:t>
            </a:r>
            <a:endParaRPr lang="en-US" sz="3600" b="1" dirty="0" smtClean="0"/>
          </a:p>
          <a:p>
            <a:pPr marL="1143000" lvl="1" indent="-742950">
              <a:buFont typeface="+mj-lt"/>
              <a:buAutoNum type="alphaLcParenR"/>
            </a:pPr>
            <a:r>
              <a:rPr lang="ru-RU" sz="3600" b="1" dirty="0" smtClean="0"/>
              <a:t>Ищите того, что </a:t>
            </a:r>
            <a:r>
              <a:rPr lang="ru-RU" sz="3600" b="1" dirty="0" err="1" smtClean="0"/>
              <a:t>назидает</a:t>
            </a:r>
            <a:r>
              <a:rPr lang="ru-RU" sz="3600" b="1" dirty="0" smtClean="0"/>
              <a:t> других</a:t>
            </a:r>
            <a:endParaRPr lang="en-US" sz="3600" b="1" dirty="0" smtClean="0"/>
          </a:p>
          <a:p>
            <a:pPr marL="1543050" lvl="2" indent="-742950">
              <a:buFont typeface="+mj-lt"/>
              <a:buAutoNum type="arabicPeriod"/>
            </a:pPr>
            <a:r>
              <a:rPr lang="ru-RU" sz="3200" b="1" dirty="0" smtClean="0"/>
              <a:t>Служите другим, созидая их</a:t>
            </a:r>
            <a:endParaRPr lang="en-US" sz="3200" b="1" dirty="0" smtClean="0"/>
          </a:p>
          <a:p>
            <a:pPr marL="1543050" lvl="2" indent="-742950">
              <a:buFont typeface="+mj-lt"/>
              <a:buAutoNum type="arabicPeriod"/>
            </a:pPr>
            <a:r>
              <a:rPr lang="ru-RU" sz="3200" b="1" dirty="0" smtClean="0"/>
              <a:t>Избегайте того, что разлагает других</a:t>
            </a:r>
            <a:endParaRPr lang="en-US" sz="32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1078937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anchor="t">
            <a:normAutofit fontScale="90000"/>
          </a:bodyPr>
          <a:lstStyle/>
          <a:p>
            <a:r>
              <a:rPr lang="ru-RU" sz="4000" b="1" dirty="0" smtClean="0"/>
              <a:t>Избегайте того, что разлагает других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715000"/>
          </a:xfrm>
          <a:noFill/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Итак, едите ли, пьете ли, или иное что делаете, все делайте в славу Божию.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baseline="30000" dirty="0" smtClean="0"/>
              <a:t>32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Не подавайте соблазна ни Иудеям, ни </a:t>
            </a:r>
            <a:r>
              <a:rPr lang="ru-RU" dirty="0" err="1" smtClean="0">
                <a:solidFill>
                  <a:srgbClr val="FFFF00"/>
                </a:solidFill>
              </a:rPr>
              <a:t>Еллинам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ни</a:t>
            </a:r>
            <a:r>
              <a:rPr lang="ru-RU" dirty="0" smtClean="0">
                <a:solidFill>
                  <a:srgbClr val="FFFF00"/>
                </a:solidFill>
              </a:rPr>
              <a:t> церкви Божией</a:t>
            </a:r>
            <a:r>
              <a:rPr lang="ru-RU" dirty="0" smtClean="0"/>
              <a:t>,  </a:t>
            </a:r>
            <a:r>
              <a:rPr lang="ru-RU" baseline="30000" dirty="0" smtClean="0"/>
              <a:t>33</a:t>
            </a:r>
            <a:r>
              <a:rPr lang="ru-RU" dirty="0" smtClean="0"/>
              <a:t> так, как и я угождаю всем во всем, ища не своей пользы, но [пользы] многих, чтобы они спаслись.</a:t>
            </a:r>
          </a:p>
          <a:p>
            <a:pPr marL="0" indent="0" algn="r">
              <a:buNone/>
            </a:pPr>
            <a:r>
              <a:rPr lang="ru-RU" b="1" dirty="0" smtClean="0"/>
              <a:t>1 </a:t>
            </a:r>
            <a:r>
              <a:rPr lang="ru-RU" b="1" dirty="0" err="1" smtClean="0"/>
              <a:t>Кор</a:t>
            </a:r>
            <a:r>
              <a:rPr lang="ru-RU" b="1" dirty="0" smtClean="0"/>
              <a:t> 10:31-33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125929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anchor="t">
            <a:normAutofit/>
          </a:bodyPr>
          <a:lstStyle/>
          <a:p>
            <a:r>
              <a:rPr lang="ru-RU" sz="4000" b="1" dirty="0" smtClean="0"/>
              <a:t>Как не разбиться в тумане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715000"/>
          </a:xfrm>
          <a:noFill/>
        </p:spPr>
        <p:txBody>
          <a:bodyPr anchor="t">
            <a:normAutofit lnSpcReduction="10000"/>
          </a:bodyPr>
          <a:lstStyle/>
          <a:p>
            <a:pPr marL="571500" lvl="0" indent="-571500">
              <a:buFont typeface="+mj-lt"/>
              <a:buAutoNum type="romanUcPeriod"/>
            </a:pPr>
            <a:r>
              <a:rPr lang="ru-RU" sz="4000" b="1" dirty="0" smtClean="0"/>
              <a:t>Поражение в пустыне</a:t>
            </a:r>
            <a:endParaRPr lang="en-US" sz="4000" b="1" dirty="0" smtClean="0"/>
          </a:p>
          <a:p>
            <a:pPr marL="571500" lvl="0" indent="-571500">
              <a:buFont typeface="+mj-lt"/>
              <a:buAutoNum type="romanUcPeriod"/>
            </a:pPr>
            <a:r>
              <a:rPr lang="ru-RU" sz="4000" b="1" dirty="0" smtClean="0"/>
              <a:t>Опасность идолопоклонства</a:t>
            </a:r>
            <a:endParaRPr lang="en-US" sz="4000" b="1" dirty="0" smtClean="0"/>
          </a:p>
          <a:p>
            <a:pPr marL="571500" lvl="0" indent="-571500">
              <a:buFont typeface="+mj-lt"/>
              <a:buAutoNum type="romanUcPeriod"/>
            </a:pPr>
            <a:r>
              <a:rPr lang="ru-RU" sz="4000" b="1" dirty="0" smtClean="0"/>
              <a:t>Опасность поклонения бесам</a:t>
            </a:r>
            <a:endParaRPr lang="en-US" sz="4000" b="1" dirty="0" smtClean="0"/>
          </a:p>
          <a:p>
            <a:pPr marL="571500" lvl="0" indent="-571500">
              <a:buFont typeface="+mj-lt"/>
              <a:buAutoNum type="romanUcPeriod"/>
            </a:pPr>
            <a:r>
              <a:rPr lang="ru-RU" sz="4000" b="1" dirty="0" smtClean="0"/>
              <a:t>Как избежать опасности</a:t>
            </a:r>
            <a:endParaRPr lang="en-US" sz="4000" b="1" dirty="0" smtClean="0"/>
          </a:p>
          <a:p>
            <a:pPr marL="1143000" lvl="1" indent="-742950">
              <a:buFont typeface="+mj-lt"/>
              <a:buAutoNum type="alphaLcParenR"/>
            </a:pPr>
            <a:r>
              <a:rPr lang="ru-RU" sz="3600" b="1" dirty="0" smtClean="0"/>
              <a:t>Ищите то, что полезно</a:t>
            </a:r>
            <a:endParaRPr lang="en-US" sz="3600" b="1" dirty="0" smtClean="0"/>
          </a:p>
          <a:p>
            <a:pPr marL="1143000" lvl="1" indent="-742950">
              <a:buFont typeface="+mj-lt"/>
              <a:buAutoNum type="alphaLcParenR"/>
            </a:pPr>
            <a:r>
              <a:rPr lang="ru-RU" sz="3600" b="1" dirty="0" smtClean="0"/>
              <a:t>Ищите того, что </a:t>
            </a:r>
            <a:r>
              <a:rPr lang="ru-RU" sz="3600" b="1" dirty="0" err="1" smtClean="0"/>
              <a:t>назидает</a:t>
            </a:r>
            <a:endParaRPr lang="en-US" sz="3600" b="1" dirty="0" smtClean="0"/>
          </a:p>
          <a:p>
            <a:pPr marL="1143000" lvl="1" indent="-742950">
              <a:buFont typeface="+mj-lt"/>
              <a:buAutoNum type="alphaLcParenR"/>
            </a:pPr>
            <a:r>
              <a:rPr lang="ru-RU" sz="3600" b="1" dirty="0" smtClean="0"/>
              <a:t>Ищите того, что </a:t>
            </a:r>
            <a:r>
              <a:rPr lang="ru-RU" sz="3600" b="1" dirty="0" err="1" smtClean="0"/>
              <a:t>назидает</a:t>
            </a:r>
            <a:r>
              <a:rPr lang="ru-RU" sz="3600" b="1" dirty="0" smtClean="0"/>
              <a:t> других</a:t>
            </a:r>
            <a:endParaRPr lang="en-US" sz="3600" b="1" dirty="0" smtClean="0"/>
          </a:p>
          <a:p>
            <a:pPr marL="1143000" lvl="1" indent="-742950">
              <a:buFont typeface="+mj-lt"/>
              <a:buAutoNum type="alphaLcParenR"/>
            </a:pPr>
            <a:r>
              <a:rPr lang="ru-RU" sz="3600" b="1" dirty="0" smtClean="0"/>
              <a:t>Ищите того, что славит Бога</a:t>
            </a:r>
            <a:endParaRPr lang="en-US" sz="36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1078937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anchor="t">
            <a:normAutofit/>
          </a:bodyPr>
          <a:lstStyle/>
          <a:p>
            <a:r>
              <a:rPr lang="ru-RU" sz="3600" b="1" dirty="0" smtClean="0"/>
              <a:t>Ищите того, что славит Бога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715000"/>
          </a:xfrm>
          <a:noFill/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Итак, едите ли, пьете ли, или иное что делаете, все делайте в славу Божию.  </a:t>
            </a:r>
            <a:r>
              <a:rPr lang="ru-RU" baseline="30000" dirty="0" smtClean="0"/>
              <a:t>32</a:t>
            </a:r>
            <a:r>
              <a:rPr lang="ru-RU" dirty="0" smtClean="0"/>
              <a:t> Не подавайте соблазна ни Иудеям, ни </a:t>
            </a:r>
            <a:r>
              <a:rPr lang="ru-RU" dirty="0" err="1" smtClean="0"/>
              <a:t>Еллинам</a:t>
            </a:r>
            <a:r>
              <a:rPr lang="ru-RU" dirty="0" smtClean="0"/>
              <a:t>, </a:t>
            </a:r>
            <a:r>
              <a:rPr lang="ru-RU" dirty="0" err="1" smtClean="0"/>
              <a:t>ни</a:t>
            </a:r>
            <a:r>
              <a:rPr lang="ru-RU" dirty="0" smtClean="0"/>
              <a:t> церкви Божией,  </a:t>
            </a:r>
            <a:r>
              <a:rPr lang="ru-RU" baseline="30000" dirty="0" smtClean="0"/>
              <a:t>33</a:t>
            </a:r>
            <a:r>
              <a:rPr lang="ru-RU" dirty="0" smtClean="0"/>
              <a:t> так, как и я угождаю всем во всем, ища не своей пользы, но [пользы] многих, чтобы они спаслись.</a:t>
            </a:r>
          </a:p>
          <a:p>
            <a:pPr marL="0" indent="0" algn="r">
              <a:buNone/>
            </a:pPr>
            <a:r>
              <a:rPr lang="ru-RU" b="1" dirty="0" smtClean="0"/>
              <a:t>1 </a:t>
            </a:r>
            <a:r>
              <a:rPr lang="ru-RU" b="1" dirty="0" err="1" smtClean="0"/>
              <a:t>Кор</a:t>
            </a:r>
            <a:r>
              <a:rPr lang="ru-RU" b="1" dirty="0" smtClean="0"/>
              <a:t> 10:31-33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125929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anchor="t">
            <a:normAutofit/>
          </a:bodyPr>
          <a:lstStyle/>
          <a:p>
            <a:r>
              <a:rPr lang="ru-RU" sz="3600" b="1" dirty="0" smtClean="0"/>
              <a:t>Как не разбиться в тумане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715000"/>
          </a:xfrm>
          <a:noFill/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7200" b="1" dirty="0" smtClean="0"/>
              <a:t>Soli </a:t>
            </a:r>
            <a:r>
              <a:rPr lang="en-US" sz="7200" b="1" dirty="0" err="1" smtClean="0"/>
              <a:t>Deo</a:t>
            </a:r>
            <a:r>
              <a:rPr lang="en-US" sz="7200" b="1" dirty="0" smtClean="0"/>
              <a:t> Gloria</a:t>
            </a:r>
          </a:p>
          <a:p>
            <a:pPr marL="0" indent="0" algn="ctr">
              <a:buNone/>
            </a:pPr>
            <a:endParaRPr lang="en-US" sz="72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36125929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anchor="t">
            <a:normAutofit/>
          </a:bodyPr>
          <a:lstStyle/>
          <a:p>
            <a:r>
              <a:rPr lang="ru-RU" sz="4000" b="1" dirty="0" smtClean="0"/>
              <a:t>Поражение в пустыне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715000"/>
          </a:xfrm>
          <a:noFill/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Не хочу оставить вас, братия, в неведении, что отцы наши все были под облаком, и все прошли сквозь море;  </a:t>
            </a:r>
            <a:r>
              <a:rPr lang="ru-RU" baseline="30000" dirty="0" smtClean="0"/>
              <a:t>2</a:t>
            </a:r>
            <a:r>
              <a:rPr lang="ru-RU" dirty="0" smtClean="0"/>
              <a:t> и все крестились в Моисея в облаке и в море;  </a:t>
            </a:r>
            <a:r>
              <a:rPr lang="ru-RU" baseline="30000" dirty="0" smtClean="0"/>
              <a:t>3</a:t>
            </a:r>
            <a:r>
              <a:rPr lang="ru-RU" dirty="0" smtClean="0"/>
              <a:t> и все ели одну и ту же духовную пищу;  </a:t>
            </a:r>
            <a:r>
              <a:rPr lang="ru-RU" baseline="30000" dirty="0" smtClean="0"/>
              <a:t>4</a:t>
            </a:r>
            <a:r>
              <a:rPr lang="ru-RU" dirty="0" smtClean="0"/>
              <a:t> и все пили одно и то же духовное питие: ибо пили из духовного последующего камня; камень же был Христос.  </a:t>
            </a:r>
            <a:r>
              <a:rPr lang="ru-RU" baseline="30000" dirty="0" smtClean="0"/>
              <a:t>5</a:t>
            </a:r>
            <a:r>
              <a:rPr lang="ru-RU" dirty="0" smtClean="0"/>
              <a:t> Но не о многих из них благоволил Бог, ибо они поражены были в пустыне.</a:t>
            </a:r>
          </a:p>
          <a:p>
            <a:pPr marL="0" indent="0" algn="r">
              <a:buNone/>
            </a:pPr>
            <a:r>
              <a:rPr lang="ru-RU" b="1" dirty="0" smtClean="0"/>
              <a:t>1 </a:t>
            </a:r>
            <a:r>
              <a:rPr lang="ru-RU" b="1" dirty="0" err="1" smtClean="0"/>
              <a:t>Кор</a:t>
            </a:r>
            <a:r>
              <a:rPr lang="ru-RU" b="1" dirty="0" smtClean="0"/>
              <a:t> 10:1-5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125929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anchor="t">
            <a:normAutofit/>
          </a:bodyPr>
          <a:lstStyle/>
          <a:p>
            <a:r>
              <a:rPr lang="ru-RU" sz="4000" b="1" dirty="0" smtClean="0"/>
              <a:t>Поражение в пустыне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715000"/>
          </a:xfrm>
          <a:noFill/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А это были образы для нас, </a:t>
            </a:r>
            <a:r>
              <a:rPr lang="ru-RU" dirty="0" smtClean="0">
                <a:solidFill>
                  <a:srgbClr val="FFFF00"/>
                </a:solidFill>
              </a:rPr>
              <a:t>чтобы мы не были похотливы на злое, как они были похотливы</a:t>
            </a:r>
            <a:r>
              <a:rPr lang="ru-RU" dirty="0" smtClean="0"/>
              <a:t>.</a:t>
            </a:r>
          </a:p>
          <a:p>
            <a:pPr marL="0" indent="0" algn="r">
              <a:buNone/>
            </a:pPr>
            <a:r>
              <a:rPr lang="ru-RU" b="1" dirty="0" smtClean="0"/>
              <a:t>1 </a:t>
            </a:r>
            <a:r>
              <a:rPr lang="ru-RU" b="1" dirty="0" err="1" smtClean="0"/>
              <a:t>Кор</a:t>
            </a:r>
            <a:r>
              <a:rPr lang="ru-RU" b="1" dirty="0" smtClean="0"/>
              <a:t> 10:6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125929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anchor="t">
            <a:normAutofit/>
          </a:bodyPr>
          <a:lstStyle/>
          <a:p>
            <a:r>
              <a:rPr lang="ru-RU" sz="4000" b="1" dirty="0" smtClean="0"/>
              <a:t>Как не разбиться в тумане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715000"/>
          </a:xfrm>
          <a:noFill/>
        </p:spPr>
        <p:txBody>
          <a:bodyPr anchor="t">
            <a:normAutofit/>
          </a:bodyPr>
          <a:lstStyle/>
          <a:p>
            <a:pPr marL="571500" lvl="0" indent="-571500">
              <a:buFont typeface="+mj-lt"/>
              <a:buAutoNum type="romanUcPeriod"/>
            </a:pPr>
            <a:r>
              <a:rPr lang="ru-RU" sz="4000" b="1" dirty="0" smtClean="0"/>
              <a:t>Поражение в пустыне</a:t>
            </a:r>
            <a:endParaRPr lang="en-US" sz="4000" b="1" dirty="0" smtClean="0"/>
          </a:p>
          <a:p>
            <a:pPr marL="571500" lvl="0" indent="-571500">
              <a:buFont typeface="+mj-lt"/>
              <a:buAutoNum type="romanUcPeriod"/>
            </a:pPr>
            <a:r>
              <a:rPr lang="ru-RU" sz="3600" b="1" dirty="0" smtClean="0"/>
              <a:t>Опасность идолопоклонства</a:t>
            </a:r>
          </a:p>
        </p:txBody>
      </p:sp>
    </p:spTree>
    <p:extLst>
      <p:ext uri="{BB962C8B-B14F-4D97-AF65-F5344CB8AC3E}">
        <p14:creationId xmlns="" xmlns:p14="http://schemas.microsoft.com/office/powerpoint/2010/main" val="1078937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anchor="t">
            <a:normAutofit/>
          </a:bodyPr>
          <a:lstStyle/>
          <a:p>
            <a:r>
              <a:rPr lang="ru-RU" sz="4000" b="1" dirty="0" smtClean="0"/>
              <a:t>Опасность идолопоклонства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715000"/>
          </a:xfrm>
          <a:noFill/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Не будьте также идолопоклонниками, как некоторые из них, о которых написано: народ сел есть и пить, и встал играть.</a:t>
            </a:r>
          </a:p>
          <a:p>
            <a:pPr marL="0" indent="0" algn="r">
              <a:buNone/>
            </a:pPr>
            <a:r>
              <a:rPr lang="ru-RU" b="1" dirty="0" smtClean="0"/>
              <a:t>1 </a:t>
            </a:r>
            <a:r>
              <a:rPr lang="ru-RU" b="1" dirty="0" err="1" smtClean="0"/>
              <a:t>Кор</a:t>
            </a:r>
            <a:r>
              <a:rPr lang="ru-RU" b="1" dirty="0" smtClean="0"/>
              <a:t> 10:7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125929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anchor="t">
            <a:normAutofit/>
          </a:bodyPr>
          <a:lstStyle/>
          <a:p>
            <a:r>
              <a:rPr lang="ru-RU" sz="4000" b="1" dirty="0" smtClean="0"/>
              <a:t>Опасность идолопоклонства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715000"/>
          </a:xfrm>
          <a:noFill/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Не станем </a:t>
            </a:r>
            <a:r>
              <a:rPr lang="ru-RU" dirty="0" err="1" smtClean="0"/>
              <a:t>блудодействовать</a:t>
            </a:r>
            <a:r>
              <a:rPr lang="ru-RU" dirty="0" smtClean="0"/>
              <a:t>, как некоторые из них </a:t>
            </a:r>
            <a:r>
              <a:rPr lang="ru-RU" dirty="0" err="1" smtClean="0"/>
              <a:t>блудодействовали</a:t>
            </a:r>
            <a:r>
              <a:rPr lang="ru-RU" dirty="0" smtClean="0"/>
              <a:t>, и в один день погибло их двадцать три тысячи. </a:t>
            </a:r>
          </a:p>
          <a:p>
            <a:pPr marL="0" indent="0" algn="r">
              <a:buNone/>
            </a:pPr>
            <a:r>
              <a:rPr lang="ru-RU" b="1" dirty="0" smtClean="0"/>
              <a:t>1 </a:t>
            </a:r>
            <a:r>
              <a:rPr lang="ru-RU" b="1" dirty="0" err="1" smtClean="0"/>
              <a:t>Кор</a:t>
            </a:r>
            <a:r>
              <a:rPr lang="ru-RU" b="1" dirty="0" smtClean="0"/>
              <a:t> 10:8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125929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anchor="t">
            <a:normAutofit/>
          </a:bodyPr>
          <a:lstStyle/>
          <a:p>
            <a:r>
              <a:rPr lang="ru-RU" sz="4000" b="1" dirty="0" smtClean="0"/>
              <a:t>Опасность идолопоклонства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715000"/>
          </a:xfrm>
          <a:noFill/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Не станем искушать Христа, как некоторые из них искушали и погибли от змей. </a:t>
            </a:r>
          </a:p>
          <a:p>
            <a:pPr marL="0" indent="0" algn="r">
              <a:buNone/>
            </a:pPr>
            <a:r>
              <a:rPr lang="ru-RU" b="1" dirty="0" smtClean="0"/>
              <a:t>1 </a:t>
            </a:r>
            <a:r>
              <a:rPr lang="ru-RU" b="1" dirty="0" err="1" smtClean="0"/>
              <a:t>Кор</a:t>
            </a:r>
            <a:r>
              <a:rPr lang="ru-RU" b="1" dirty="0" smtClean="0"/>
              <a:t> 10:9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125929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anchor="t">
            <a:normAutofit/>
          </a:bodyPr>
          <a:lstStyle/>
          <a:p>
            <a:r>
              <a:rPr lang="ru-RU" sz="4000" b="1" dirty="0" smtClean="0"/>
              <a:t>Опасность идолопоклонства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715000"/>
          </a:xfrm>
          <a:noFill/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Не ропщите, как некоторые из них роптали и погибли от истребителя. </a:t>
            </a:r>
          </a:p>
          <a:p>
            <a:pPr marL="0" indent="0" algn="r">
              <a:buNone/>
            </a:pPr>
            <a:r>
              <a:rPr lang="ru-RU" b="1" dirty="0" smtClean="0"/>
              <a:t>1 </a:t>
            </a:r>
            <a:r>
              <a:rPr lang="ru-RU" b="1" dirty="0" err="1" smtClean="0"/>
              <a:t>Кор</a:t>
            </a:r>
            <a:r>
              <a:rPr lang="ru-RU" b="1" dirty="0" smtClean="0"/>
              <a:t> 10:10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125929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922</Words>
  <Application>Microsoft Office PowerPoint</Application>
  <PresentationFormat>On-screen Show (4:3)</PresentationFormat>
  <Paragraphs>106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Century Gothic</vt:lpstr>
      <vt:lpstr>Office Theme</vt:lpstr>
      <vt:lpstr>Как не разбиться в тумане</vt:lpstr>
      <vt:lpstr>Как не разбиться в тумане</vt:lpstr>
      <vt:lpstr>Поражение в пустыне</vt:lpstr>
      <vt:lpstr>Поражение в пустыне</vt:lpstr>
      <vt:lpstr>Как не разбиться в тумане</vt:lpstr>
      <vt:lpstr>Опасность идолопоклонства</vt:lpstr>
      <vt:lpstr>Опасность идолопоклонства</vt:lpstr>
      <vt:lpstr>Опасность идолопоклонства</vt:lpstr>
      <vt:lpstr>Опасность идолопоклонства</vt:lpstr>
      <vt:lpstr>Опасность идолопоклонства</vt:lpstr>
      <vt:lpstr>Как не разбиться в тумане</vt:lpstr>
      <vt:lpstr>Реальность общности со Христом</vt:lpstr>
      <vt:lpstr>Как не разбиться в тумане</vt:lpstr>
      <vt:lpstr>Реальность общности с дьяволом</vt:lpstr>
      <vt:lpstr>Как не разбиться в тумане</vt:lpstr>
      <vt:lpstr>Ищите то, что полезно</vt:lpstr>
      <vt:lpstr>Как не разбиться в тумане</vt:lpstr>
      <vt:lpstr>Ищите того, что назидает</vt:lpstr>
      <vt:lpstr>Как не разбиться в тумане</vt:lpstr>
      <vt:lpstr>Служите другим, созидая их</vt:lpstr>
      <vt:lpstr>Служите другим, созидая их</vt:lpstr>
      <vt:lpstr>Как не разбиться в тумане</vt:lpstr>
      <vt:lpstr>Избегайте того, что разлагает других</vt:lpstr>
      <vt:lpstr>Как не разбиться в тумане</vt:lpstr>
      <vt:lpstr>Ищите того, что славит Бога</vt:lpstr>
      <vt:lpstr>Как не разбиться в тумане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Библейская убежденность</dc:title>
  <dc:creator>Alexey Kolomiytsev</dc:creator>
  <cp:lastModifiedBy>Alexey</cp:lastModifiedBy>
  <cp:revision>20</cp:revision>
  <dcterms:created xsi:type="dcterms:W3CDTF">2010-04-11T08:03:49Z</dcterms:created>
  <dcterms:modified xsi:type="dcterms:W3CDTF">2010-05-07T20:05:08Z</dcterms:modified>
</cp:coreProperties>
</file>